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28"/>
  </p:notesMasterIdLst>
  <p:sldIdLst>
    <p:sldId id="256"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65" r:id="rId21"/>
    <p:sldId id="366" r:id="rId22"/>
    <p:sldId id="367" r:id="rId23"/>
    <p:sldId id="368" r:id="rId24"/>
    <p:sldId id="369" r:id="rId25"/>
    <p:sldId id="370" r:id="rId26"/>
    <p:sldId id="258" r:id="rId27"/>
    <p:sldId id="259" r:id="rId28"/>
    <p:sldId id="260" r:id="rId29"/>
    <p:sldId id="434" r:id="rId30"/>
    <p:sldId id="435" r:id="rId31"/>
    <p:sldId id="436" r:id="rId32"/>
    <p:sldId id="437" r:id="rId33"/>
    <p:sldId id="438" r:id="rId34"/>
    <p:sldId id="439" r:id="rId35"/>
    <p:sldId id="440" r:id="rId36"/>
    <p:sldId id="441" r:id="rId37"/>
    <p:sldId id="442" r:id="rId38"/>
    <p:sldId id="443" r:id="rId39"/>
    <p:sldId id="332" r:id="rId40"/>
    <p:sldId id="333" r:id="rId41"/>
    <p:sldId id="334" r:id="rId42"/>
    <p:sldId id="335" r:id="rId43"/>
    <p:sldId id="336" r:id="rId44"/>
    <p:sldId id="337" r:id="rId45"/>
    <p:sldId id="338" r:id="rId46"/>
    <p:sldId id="485" r:id="rId47"/>
    <p:sldId id="486" r:id="rId48"/>
    <p:sldId id="487" r:id="rId49"/>
    <p:sldId id="488" r:id="rId50"/>
    <p:sldId id="489" r:id="rId51"/>
    <p:sldId id="490" r:id="rId52"/>
    <p:sldId id="491" r:id="rId53"/>
    <p:sldId id="492" r:id="rId54"/>
    <p:sldId id="493" r:id="rId55"/>
    <p:sldId id="473" r:id="rId56"/>
    <p:sldId id="474" r:id="rId57"/>
    <p:sldId id="475" r:id="rId58"/>
    <p:sldId id="476" r:id="rId59"/>
    <p:sldId id="477" r:id="rId60"/>
    <p:sldId id="478" r:id="rId61"/>
    <p:sldId id="479" r:id="rId62"/>
    <p:sldId id="480" r:id="rId63"/>
    <p:sldId id="481" r:id="rId64"/>
    <p:sldId id="482" r:id="rId65"/>
    <p:sldId id="483" r:id="rId66"/>
    <p:sldId id="484" r:id="rId67"/>
    <p:sldId id="444" r:id="rId68"/>
    <p:sldId id="445" r:id="rId69"/>
    <p:sldId id="446" r:id="rId70"/>
    <p:sldId id="447" r:id="rId71"/>
    <p:sldId id="448" r:id="rId72"/>
    <p:sldId id="449" r:id="rId73"/>
    <p:sldId id="450" r:id="rId74"/>
    <p:sldId id="451" r:id="rId75"/>
    <p:sldId id="452" r:id="rId76"/>
    <p:sldId id="453" r:id="rId77"/>
    <p:sldId id="454" r:id="rId78"/>
    <p:sldId id="455" r:id="rId79"/>
    <p:sldId id="456" r:id="rId80"/>
    <p:sldId id="457" r:id="rId81"/>
    <p:sldId id="459" r:id="rId82"/>
    <p:sldId id="460" r:id="rId83"/>
    <p:sldId id="503" r:id="rId84"/>
    <p:sldId id="504" r:id="rId85"/>
    <p:sldId id="505" r:id="rId86"/>
    <p:sldId id="506" r:id="rId87"/>
    <p:sldId id="507" r:id="rId88"/>
    <p:sldId id="508" r:id="rId89"/>
    <p:sldId id="689" r:id="rId90"/>
    <p:sldId id="690" r:id="rId91"/>
    <p:sldId id="704" r:id="rId92"/>
    <p:sldId id="694" r:id="rId93"/>
    <p:sldId id="695" r:id="rId94"/>
    <p:sldId id="696" r:id="rId95"/>
    <p:sldId id="697" r:id="rId96"/>
    <p:sldId id="699" r:id="rId97"/>
    <p:sldId id="700" r:id="rId98"/>
    <p:sldId id="701" r:id="rId99"/>
    <p:sldId id="702" r:id="rId100"/>
    <p:sldId id="703" r:id="rId101"/>
    <p:sldId id="339" r:id="rId102"/>
    <p:sldId id="340" r:id="rId103"/>
    <p:sldId id="341" r:id="rId104"/>
    <p:sldId id="342" r:id="rId105"/>
    <p:sldId id="343" r:id="rId106"/>
    <p:sldId id="344" r:id="rId107"/>
    <p:sldId id="345" r:id="rId108"/>
    <p:sldId id="346" r:id="rId109"/>
    <p:sldId id="347" r:id="rId110"/>
    <p:sldId id="348" r:id="rId111"/>
    <p:sldId id="349" r:id="rId112"/>
    <p:sldId id="350" r:id="rId113"/>
    <p:sldId id="351" r:id="rId114"/>
    <p:sldId id="352" r:id="rId115"/>
    <p:sldId id="353" r:id="rId116"/>
    <p:sldId id="354" r:id="rId117"/>
    <p:sldId id="355" r:id="rId118"/>
    <p:sldId id="356" r:id="rId119"/>
    <p:sldId id="357" r:id="rId120"/>
    <p:sldId id="358" r:id="rId121"/>
    <p:sldId id="359" r:id="rId122"/>
    <p:sldId id="360" r:id="rId123"/>
    <p:sldId id="361" r:id="rId124"/>
    <p:sldId id="362" r:id="rId125"/>
    <p:sldId id="363" r:id="rId126"/>
    <p:sldId id="364" r:id="rId1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oklusējuma sadaļa" id="{F52072E2-6160-476F-8029-DCC2373DB7EC}">
          <p14:sldIdLst>
            <p14:sldId id="256"/>
          </p14:sldIdLst>
        </p14:section>
        <p14:section name="Vardarbības pret vecāka gadagājuma cilvēkiem veidi" id="{0E351462-5B3B-49D3-B058-E5443FFB67A1}">
          <p14:sldIdLst>
            <p14:sldId id="315"/>
            <p14:sldId id="316"/>
            <p14:sldId id="317"/>
            <p14:sldId id="318"/>
            <p14:sldId id="319"/>
            <p14:sldId id="320"/>
            <p14:sldId id="321"/>
            <p14:sldId id="322"/>
            <p14:sldId id="323"/>
            <p14:sldId id="324"/>
            <p14:sldId id="325"/>
            <p14:sldId id="326"/>
            <p14:sldId id="327"/>
            <p14:sldId id="328"/>
            <p14:sldId id="329"/>
            <p14:sldId id="330"/>
            <p14:sldId id="331"/>
          </p14:sldIdLst>
        </p14:section>
        <p14:section name="Dzimums, vecuma diskriminācija, seksisms un demence" id="{45399D1D-CE1F-45C4-AD54-36237B47EA8B}">
          <p14:sldIdLst>
            <p14:sldId id="365"/>
            <p14:sldId id="366"/>
            <p14:sldId id="367"/>
            <p14:sldId id="368"/>
            <p14:sldId id="369"/>
            <p14:sldId id="370"/>
            <p14:sldId id="258"/>
            <p14:sldId id="259"/>
            <p14:sldId id="260"/>
            <p14:sldId id="434"/>
            <p14:sldId id="435"/>
            <p14:sldId id="436"/>
            <p14:sldId id="437"/>
            <p14:sldId id="438"/>
            <p14:sldId id="439"/>
            <p14:sldId id="440"/>
            <p14:sldId id="441"/>
            <p14:sldId id="442"/>
            <p14:sldId id="443"/>
          </p14:sldIdLst>
        </p14:section>
        <p14:section name="*Riska un aizsardzības faktori" id="{1D36DD2B-7E2B-410B-B75E-DC721D366F0F}">
          <p14:sldIdLst>
            <p14:sldId id="332"/>
            <p14:sldId id="333"/>
            <p14:sldId id="334"/>
            <p14:sldId id="335"/>
            <p14:sldId id="336"/>
            <p14:sldId id="337"/>
            <p14:sldId id="338"/>
          </p14:sldIdLst>
        </p14:section>
        <p14:section name="Sekas, vardarbība un stigmas" id="{99C62875-40C4-4B5C-84FC-57C06527A616}">
          <p14:sldIdLst>
            <p14:sldId id="485"/>
            <p14:sldId id="486"/>
            <p14:sldId id="487"/>
            <p14:sldId id="488"/>
            <p14:sldId id="489"/>
            <p14:sldId id="490"/>
            <p14:sldId id="491"/>
            <p14:sldId id="492"/>
            <p14:sldId id="493"/>
          </p14:sldIdLst>
        </p14:section>
        <p14:section name="Kādēļ upuri nespēj aiziet" id="{6FF3A794-AF7E-45EB-B0E2-6C94B69EF810}">
          <p14:sldIdLst>
            <p14:sldId id="473"/>
            <p14:sldId id="474"/>
            <p14:sldId id="475"/>
            <p14:sldId id="476"/>
            <p14:sldId id="477"/>
            <p14:sldId id="478"/>
            <p14:sldId id="479"/>
            <p14:sldId id="480"/>
            <p14:sldId id="481"/>
            <p14:sldId id="482"/>
            <p14:sldId id="483"/>
            <p14:sldId id="484"/>
          </p14:sldIdLst>
        </p14:section>
        <p14:section name="Pārbaužu skrīnings un protokoli" id="{4515AF60-1E5E-4079-8644-F57C68736072}">
          <p14:sldIdLst>
            <p14:sldId id="444"/>
            <p14:sldId id="445"/>
            <p14:sldId id="446"/>
            <p14:sldId id="447"/>
            <p14:sldId id="448"/>
            <p14:sldId id="449"/>
            <p14:sldId id="450"/>
            <p14:sldId id="451"/>
            <p14:sldId id="452"/>
            <p14:sldId id="453"/>
            <p14:sldId id="454"/>
            <p14:sldId id="455"/>
            <p14:sldId id="456"/>
            <p14:sldId id="457"/>
            <p14:sldId id="459"/>
            <p14:sldId id="460"/>
            <p14:sldId id="503"/>
            <p14:sldId id="504"/>
            <p14:sldId id="505"/>
            <p14:sldId id="506"/>
            <p14:sldId id="507"/>
            <p14:sldId id="508"/>
          </p14:sldIdLst>
        </p14:section>
        <p14:section name="Default Section" id="{E978A988-46EF-4ACB-A7BB-5B848BFD7994}">
          <p14:sldIdLst/>
        </p14:section>
        <p14:section name="Forms of  Elder abuse" id="{574C7D75-C4D5-4FC5-9621-EA0716B811EE}">
          <p14:sldIdLst/>
        </p14:section>
        <p14:section name="Gender, Ageism, Sexism and Dementia" id="{9116D861-D01F-4863-8A77-DC7BDA9CD658}">
          <p14:sldIdLst/>
        </p14:section>
        <p14:section name="*Risk and Protective Factors" id="{84559842-A77C-4AB2-9798-5C9FFE87FF1B}">
          <p14:sldIdLst/>
        </p14:section>
        <p14:section name="Consequences Abuse  and stigma" id="{8F1245D9-0B82-4968-9FF1-66BA7F736CD5}">
          <p14:sldIdLst/>
        </p14:section>
        <p14:section name="Why Dont Victims Leave" id="{8D16BADF-6E56-4DE0-BC22-2D76BB5C9BB4}">
          <p14:sldIdLst/>
        </p14:section>
        <p14:section name="Novērtēšanas pārbaudes un protokoli" id="{4506775F-D0E4-44F0-AB05-B32EFCAFAC48}">
          <p14:sldIdLst>
            <p14:sldId id="689"/>
            <p14:sldId id="690"/>
            <p14:sldId id="704"/>
            <p14:sldId id="694"/>
            <p14:sldId id="695"/>
            <p14:sldId id="696"/>
            <p14:sldId id="697"/>
            <p14:sldId id="699"/>
            <p14:sldId id="700"/>
            <p14:sldId id="701"/>
            <p14:sldId id="702"/>
            <p14:sldId id="703"/>
          </p14:sldIdLst>
        </p14:section>
        <p14:section name="Profesionāļu pieredze" id="{898E16CD-0523-4385-83AE-A634297DAFA7}">
          <p14:sldIdLst>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Lst>
        </p14:section>
        <p14:section name="Profesionāļu pieredze" id="{572A1689-2E0E-4B73-ABA2-6F54D0BA58EB}">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Pagan" initials="HP" lastIdx="1" clrIdx="0">
    <p:extLst>
      <p:ext uri="{19B8F6BF-5375-455C-9EA6-DF929625EA0E}">
        <p15:presenceInfo xmlns:p15="http://schemas.microsoft.com/office/powerpoint/2012/main" userId="65699d850100c7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8FB837D-C827-4EFA-A057-4D05807E0F7C}">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96" autoAdjust="0"/>
    <p:restoredTop sz="94660"/>
  </p:normalViewPr>
  <p:slideViewPr>
    <p:cSldViewPr snapToGrid="0">
      <p:cViewPr varScale="1">
        <p:scale>
          <a:sx n="44" d="100"/>
          <a:sy n="44" d="100"/>
        </p:scale>
        <p:origin x="412" y="36"/>
      </p:cViewPr>
      <p:guideLst/>
    </p:cSldViewPr>
  </p:slideViewPr>
  <p:notesTextViewPr>
    <p:cViewPr>
      <p:scale>
        <a:sx n="1" d="1"/>
        <a:sy n="1" d="1"/>
      </p:scale>
      <p:origin x="0" y="0"/>
    </p:cViewPr>
  </p:notesTextViewPr>
  <p:notesViewPr>
    <p:cSldViewPr snapToGrid="0">
      <p:cViewPr varScale="1">
        <p:scale>
          <a:sx n="52" d="100"/>
          <a:sy n="52" d="100"/>
        </p:scale>
        <p:origin x="1824" y="6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tableStyles" Target="tableStyle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notesMaster" Target="notesMasters/notesMaster1.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slide" Target="slides/slide124.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viewProps" Target="viewProp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25T07:28:11.162" idx="1">
    <p:pos x="10" y="10"/>
    <p:text>Chapter 4 and 5 to be combined</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436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en-GB" dirty="0"/>
          </a:p>
        </p:txBody>
      </p:sp>
      <p:sp>
        <p:nvSpPr>
          <p:cNvPr id="4" name="Dian numeron paikkamerkki 3"/>
          <p:cNvSpPr>
            <a:spLocks noGrp="1"/>
          </p:cNvSpPr>
          <p:nvPr>
            <p:ph type="sldNum" sz="quarter" idx="10"/>
          </p:nvPr>
        </p:nvSpPr>
        <p:spPr>
          <a:xfrm>
            <a:off x="3884613" y="8685213"/>
            <a:ext cx="2971800" cy="458787"/>
          </a:xfrm>
          <a:prstGeom prst="rect">
            <a:avLst/>
          </a:prstGeom>
        </p:spPr>
        <p:txBody>
          <a:bodyPr/>
          <a:lstStyle/>
          <a:p>
            <a:fld id="{81C7BFB1-F72B-4131-B36C-3B4FDA22096F}" type="slidenum">
              <a:rPr lang="en-GB" smtClean="0"/>
              <a:t>97</a:t>
            </a:fld>
            <a:endParaRPr lang="en-GB" dirty="0"/>
          </a:p>
        </p:txBody>
      </p:sp>
    </p:spTree>
    <p:extLst>
      <p:ext uri="{BB962C8B-B14F-4D97-AF65-F5344CB8AC3E}">
        <p14:creationId xmlns:p14="http://schemas.microsoft.com/office/powerpoint/2010/main" val="713931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a:extLst>
              <a:ext uri="{FF2B5EF4-FFF2-40B4-BE49-F238E27FC236}">
                <a16:creationId xmlns:a16="http://schemas.microsoft.com/office/drawing/2014/main" xmlns="" id="{CC607125-9EA1-4821-B13E-492EA512EE3D}"/>
              </a:ext>
            </a:extLst>
          </p:cNvPr>
          <p:cNvPicPr>
            <a:picLocks noChangeAspect="1"/>
          </p:cNvPicPr>
          <p:nvPr userDrawn="1"/>
        </p:nvPicPr>
        <p:blipFill>
          <a:blip r:embed="rId2"/>
          <a:stretch>
            <a:fillRect/>
          </a:stretch>
        </p:blipFill>
        <p:spPr>
          <a:xfrm>
            <a:off x="394930" y="5911645"/>
            <a:ext cx="1269891" cy="766232"/>
          </a:xfrm>
          <a:prstGeom prst="rect">
            <a:avLst/>
          </a:prstGeom>
        </p:spPr>
      </p:pic>
      <p:sp>
        <p:nvSpPr>
          <p:cNvPr id="9"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t>“Co-funded by the Rights, Equality and Citizenship (REC) Programme of the European Union under Grant Agreement no JUST/2015/RDAP/AG/VICT/9320”</a:t>
            </a:r>
            <a:endParaRPr lang="et-EE" sz="1050" dirty="0"/>
          </a:p>
        </p:txBody>
      </p:sp>
      <p:pic>
        <p:nvPicPr>
          <p:cNvPr id="10" name="Content Placeholder 5">
            <a:extLst>
              <a:ext uri="{FF2B5EF4-FFF2-40B4-BE49-F238E27FC236}">
                <a16:creationId xmlns:a16="http://schemas.microsoft.com/office/drawing/2014/main" xmlns="" id="{81B0C14E-0324-4FD2-B919-85751CF59FE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0900" y="108771"/>
            <a:ext cx="3560762" cy="1013592"/>
          </a:xfrm>
          <a:prstGeom prst="rect">
            <a:avLst/>
          </a:prstGeom>
        </p:spPr>
      </p:pic>
      <p:pic>
        <p:nvPicPr>
          <p:cNvPr id="11" name="Picture 10"/>
          <p:cNvPicPr>
            <a:picLocks noChangeAspect="1"/>
          </p:cNvPicPr>
          <p:nvPr userDrawn="1"/>
        </p:nvPicPr>
        <p:blipFill>
          <a:blip r:embed="rId4"/>
          <a:stretch>
            <a:fillRect/>
          </a:stretch>
        </p:blipFill>
        <p:spPr>
          <a:xfrm>
            <a:off x="0" y="-18884"/>
            <a:ext cx="12199153" cy="6876884"/>
          </a:xfrm>
          <a:prstGeom prst="rect">
            <a:avLst/>
          </a:prstGeom>
        </p:spPr>
      </p:pic>
    </p:spTree>
    <p:extLst>
      <p:ext uri="{BB962C8B-B14F-4D97-AF65-F5344CB8AC3E}">
        <p14:creationId xmlns:p14="http://schemas.microsoft.com/office/powerpoint/2010/main" val="96674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11A958-D5D4-48E4-AD85-A9FBCA21446C}"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78997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11A958-D5D4-48E4-AD85-A9FBCA21446C}"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39440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11A958-D5D4-48E4-AD85-A9FBCA21446C}"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1988569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31D89B-C747-4283-A7E1-2BB16DB8624D}"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A6D06-B8E5-455E-BAF1-BFA424A0CFC2}" type="slidenum">
              <a:rPr lang="en-US" smtClean="0"/>
              <a:t>‹#›</a:t>
            </a:fld>
            <a:endParaRPr lang="en-US"/>
          </a:p>
        </p:txBody>
      </p:sp>
      <p:pic>
        <p:nvPicPr>
          <p:cNvPr id="7" name="Picture 6"/>
          <p:cNvPicPr>
            <a:picLocks noChangeAspect="1"/>
          </p:cNvPicPr>
          <p:nvPr userDrawn="1"/>
        </p:nvPicPr>
        <p:blipFill>
          <a:blip r:embed="rId2"/>
          <a:stretch>
            <a:fillRect/>
          </a:stretch>
        </p:blipFill>
        <p:spPr>
          <a:xfrm>
            <a:off x="0" y="0"/>
            <a:ext cx="12199153" cy="6876884"/>
          </a:xfrm>
          <a:prstGeom prst="rect">
            <a:avLst/>
          </a:prstGeom>
        </p:spPr>
      </p:pic>
      <p:sp>
        <p:nvSpPr>
          <p:cNvPr id="8"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pic>
        <p:nvPicPr>
          <p:cNvPr id="9" name="Picture 8">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Tree>
    <p:extLst>
      <p:ext uri="{BB962C8B-B14F-4D97-AF65-F5344CB8AC3E}">
        <p14:creationId xmlns:p14="http://schemas.microsoft.com/office/powerpoint/2010/main" val="2600733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lvl1pPr>
              <a:defRPr b="0">
                <a:solidFill>
                  <a:schemeClr val="accent2"/>
                </a:solidFill>
                <a:effectLst/>
              </a:defRPr>
            </a:lvl1pPr>
          </a:lstStyle>
          <a:p>
            <a:r>
              <a:rPr lang="en-US" dirty="0"/>
              <a:t>Click to edit Master title style</a:t>
            </a:r>
          </a:p>
        </p:txBody>
      </p:sp>
      <p:sp>
        <p:nvSpPr>
          <p:cNvPr id="3" name="Content Placeholder 2"/>
          <p:cNvSpPr>
            <a:spLocks noGrp="1"/>
          </p:cNvSpPr>
          <p:nvPr>
            <p:ph idx="1"/>
          </p:nvPr>
        </p:nvSpPr>
        <p:spPr>
          <a:xfrm>
            <a:off x="838200" y="1847850"/>
            <a:ext cx="10515600" cy="4351338"/>
          </a:xfrm>
        </p:spPr>
        <p:txBody>
          <a:bodyPr/>
          <a:lstStyle>
            <a:lvl1pPr>
              <a:defRPr sz="2400" b="0">
                <a:effectLst/>
              </a:defRPr>
            </a:lvl1pPr>
            <a:lvl2pPr>
              <a:defRPr sz="2000" b="0">
                <a:effectLst/>
              </a:defRPr>
            </a:lvl2pPr>
            <a:lvl3pPr>
              <a:defRPr sz="1800" b="0">
                <a:effectLst/>
              </a:defRPr>
            </a:lvl3pPr>
            <a:lvl4pPr>
              <a:defRPr sz="1600" b="0">
                <a:effectLst/>
              </a:defRPr>
            </a:lvl4pPr>
            <a:lvl5pPr>
              <a:defRPr sz="1400" b="0">
                <a:effectLs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A31D89B-C747-4283-A7E1-2BB16DB8624D}"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2347243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31D89B-C747-4283-A7E1-2BB16DB8624D}"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A6D06-B8E5-455E-BAF1-BFA424A0CFC2}" type="slidenum">
              <a:rPr lang="en-US" smtClean="0"/>
              <a:t>‹#›</a:t>
            </a:fld>
            <a:endParaRPr lang="en-US"/>
          </a:p>
        </p:txBody>
      </p:sp>
      <p:pic>
        <p:nvPicPr>
          <p:cNvPr id="7" name="Picture 6"/>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3571932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31D89B-C747-4283-A7E1-2BB16DB8624D}"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A6D06-B8E5-455E-BAF1-BFA424A0CFC2}" type="slidenum">
              <a:rPr lang="en-US" smtClean="0"/>
              <a:t>‹#›</a:t>
            </a:fld>
            <a:endParaRPr lang="en-US"/>
          </a:p>
        </p:txBody>
      </p:sp>
      <p:pic>
        <p:nvPicPr>
          <p:cNvPr id="8" name="Picture 7"/>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156806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31D89B-C747-4283-A7E1-2BB16DB8624D}" type="datetimeFigureOut">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A6D06-B8E5-455E-BAF1-BFA424A0CFC2}" type="slidenum">
              <a:rPr lang="en-US" smtClean="0"/>
              <a:t>‹#›</a:t>
            </a:fld>
            <a:endParaRPr lang="en-US"/>
          </a:p>
        </p:txBody>
      </p:sp>
      <p:pic>
        <p:nvPicPr>
          <p:cNvPr id="10" name="Picture 9"/>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4110481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31D89B-C747-4283-A7E1-2BB16DB8624D}" type="datetimeFigureOut">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16467814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1D89B-C747-4283-A7E1-2BB16DB8624D}" type="datetimeFigureOut">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323079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45921"/>
            <a:ext cx="10515600" cy="1325563"/>
          </a:xfrm>
        </p:spPr>
        <p:txBody>
          <a:bodyPr/>
          <a:lstStyle>
            <a:lvl1pPr>
              <a:defRPr>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838200" y="1782660"/>
            <a:ext cx="10515600" cy="4351338"/>
          </a:xfrm>
        </p:spPr>
        <p:txBody>
          <a:bodyPr/>
          <a:lstStyle>
            <a:lvl1pPr>
              <a:defRPr sz="2400" b="0">
                <a:latin typeface="+mj-lt"/>
              </a:defRPr>
            </a:lvl1pPr>
            <a:lvl2pPr>
              <a:defRPr sz="2000" b="0">
                <a:latin typeface="+mj-lt"/>
              </a:defRPr>
            </a:lvl2pPr>
            <a:lvl3pPr>
              <a:defRPr sz="1800" b="0">
                <a:latin typeface="+mj-lt"/>
              </a:defRPr>
            </a:lvl3pPr>
            <a:lvl4pPr>
              <a:defRPr sz="1600" b="0">
                <a:latin typeface="+mj-lt"/>
              </a:defRPr>
            </a:lvl4pPr>
            <a:lvl5pPr>
              <a:defRPr sz="1400" b="0">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11A958-D5D4-48E4-AD85-A9FBCA21446C}"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7153" y="0"/>
            <a:ext cx="12199153" cy="6876884"/>
          </a:xfrm>
          <a:prstGeom prst="rect">
            <a:avLst/>
          </a:prstGeom>
        </p:spPr>
      </p:pic>
      <p:pic>
        <p:nvPicPr>
          <p:cNvPr id="9" name="Picture 8">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
        <p:nvSpPr>
          <p:cNvPr id="10"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spTree>
    <p:extLst>
      <p:ext uri="{BB962C8B-B14F-4D97-AF65-F5344CB8AC3E}">
        <p14:creationId xmlns:p14="http://schemas.microsoft.com/office/powerpoint/2010/main" val="2310675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31D89B-C747-4283-A7E1-2BB16DB8624D}"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646122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A31D89B-C747-4283-A7E1-2BB16DB8624D}"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1207761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31D89B-C747-4283-A7E1-2BB16DB8624D}"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16019681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31D89B-C747-4283-A7E1-2BB16DB8624D}"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A6D06-B8E5-455E-BAF1-BFA424A0CFC2}" type="slidenum">
              <a:rPr lang="en-US" smtClean="0"/>
              <a:t>‹#›</a:t>
            </a:fld>
            <a:endParaRPr lang="en-US"/>
          </a:p>
        </p:txBody>
      </p:sp>
    </p:spTree>
    <p:extLst>
      <p:ext uri="{BB962C8B-B14F-4D97-AF65-F5344CB8AC3E}">
        <p14:creationId xmlns:p14="http://schemas.microsoft.com/office/powerpoint/2010/main" val="509666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11A958-D5D4-48E4-AD85-A9FBCA21446C}"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0" y="0"/>
            <a:ext cx="12199153" cy="6876884"/>
          </a:xfrm>
          <a:prstGeom prst="rect">
            <a:avLst/>
          </a:prstGeom>
        </p:spPr>
      </p:pic>
      <p:pic>
        <p:nvPicPr>
          <p:cNvPr id="8" name="Picture 7">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
        <p:nvSpPr>
          <p:cNvPr id="9"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spTree>
    <p:extLst>
      <p:ext uri="{BB962C8B-B14F-4D97-AF65-F5344CB8AC3E}">
        <p14:creationId xmlns:p14="http://schemas.microsoft.com/office/powerpoint/2010/main" val="234132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11A958-D5D4-48E4-AD85-A9FBCA21446C}"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0" y="0"/>
            <a:ext cx="12199153" cy="6876884"/>
          </a:xfrm>
          <a:prstGeom prst="rect">
            <a:avLst/>
          </a:prstGeom>
        </p:spPr>
      </p:pic>
      <p:pic>
        <p:nvPicPr>
          <p:cNvPr id="9" name="Picture 8">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
        <p:nvSpPr>
          <p:cNvPr id="10"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spTree>
    <p:extLst>
      <p:ext uri="{BB962C8B-B14F-4D97-AF65-F5344CB8AC3E}">
        <p14:creationId xmlns:p14="http://schemas.microsoft.com/office/powerpoint/2010/main" val="362830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11A958-D5D4-48E4-AD85-A9FBCA21446C}" type="slidenum">
              <a:rPr lang="en-US" smtClean="0"/>
              <a:t>‹#›</a:t>
            </a:fld>
            <a:endParaRPr lang="en-US" dirty="0"/>
          </a:p>
        </p:txBody>
      </p:sp>
      <p:pic>
        <p:nvPicPr>
          <p:cNvPr id="10" name="Picture 9"/>
          <p:cNvPicPr>
            <a:picLocks noChangeAspect="1"/>
          </p:cNvPicPr>
          <p:nvPr userDrawn="1"/>
        </p:nvPicPr>
        <p:blipFill>
          <a:blip r:embed="rId2"/>
          <a:stretch>
            <a:fillRect/>
          </a:stretch>
        </p:blipFill>
        <p:spPr>
          <a:xfrm>
            <a:off x="0" y="0"/>
            <a:ext cx="12199153" cy="6876884"/>
          </a:xfrm>
          <a:prstGeom prst="rect">
            <a:avLst/>
          </a:prstGeom>
        </p:spPr>
      </p:pic>
      <p:pic>
        <p:nvPicPr>
          <p:cNvPr id="12" name="Picture 11">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
        <p:nvSpPr>
          <p:cNvPr id="13"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spTree>
    <p:extLst>
      <p:ext uri="{BB962C8B-B14F-4D97-AF65-F5344CB8AC3E}">
        <p14:creationId xmlns:p14="http://schemas.microsoft.com/office/powerpoint/2010/main" val="158658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11A958-D5D4-48E4-AD85-A9FBCA21446C}" type="slidenum">
              <a:rPr lang="en-US" smtClean="0"/>
              <a:t>‹#›</a:t>
            </a:fld>
            <a:endParaRPr lang="en-US" dirty="0"/>
          </a:p>
        </p:txBody>
      </p:sp>
      <p:pic>
        <p:nvPicPr>
          <p:cNvPr id="6" name="Picture 5"/>
          <p:cNvPicPr>
            <a:picLocks noChangeAspect="1"/>
          </p:cNvPicPr>
          <p:nvPr userDrawn="1"/>
        </p:nvPicPr>
        <p:blipFill>
          <a:blip r:embed="rId2"/>
          <a:stretch>
            <a:fillRect/>
          </a:stretch>
        </p:blipFill>
        <p:spPr>
          <a:xfrm>
            <a:off x="0" y="0"/>
            <a:ext cx="12199153" cy="6876884"/>
          </a:xfrm>
          <a:prstGeom prst="rect">
            <a:avLst/>
          </a:prstGeom>
        </p:spPr>
      </p:pic>
      <p:sp>
        <p:nvSpPr>
          <p:cNvPr id="7"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pic>
        <p:nvPicPr>
          <p:cNvPr id="8" name="Picture 7">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Tree>
    <p:extLst>
      <p:ext uri="{BB962C8B-B14F-4D97-AF65-F5344CB8AC3E}">
        <p14:creationId xmlns:p14="http://schemas.microsoft.com/office/powerpoint/2010/main" val="4143501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11A958-D5D4-48E4-AD85-A9FBCA21446C}" type="slidenum">
              <a:rPr lang="en-US" smtClean="0"/>
              <a:t>‹#›</a:t>
            </a:fld>
            <a:endParaRPr lang="en-US" dirty="0"/>
          </a:p>
        </p:txBody>
      </p:sp>
      <p:pic>
        <p:nvPicPr>
          <p:cNvPr id="5" name="Picture 4"/>
          <p:cNvPicPr>
            <a:picLocks noChangeAspect="1"/>
          </p:cNvPicPr>
          <p:nvPr userDrawn="1"/>
        </p:nvPicPr>
        <p:blipFill>
          <a:blip r:embed="rId2"/>
          <a:stretch>
            <a:fillRect/>
          </a:stretch>
        </p:blipFill>
        <p:spPr>
          <a:xfrm>
            <a:off x="0" y="0"/>
            <a:ext cx="12199153" cy="6876884"/>
          </a:xfrm>
          <a:prstGeom prst="rect">
            <a:avLst/>
          </a:prstGeom>
        </p:spPr>
      </p:pic>
      <p:pic>
        <p:nvPicPr>
          <p:cNvPr id="6" name="Picture 5">
            <a:extLst>
              <a:ext uri="{FF2B5EF4-FFF2-40B4-BE49-F238E27FC236}">
                <a16:creationId xmlns:a16="http://schemas.microsoft.com/office/drawing/2014/main" xmlns="" id="{CC607125-9EA1-4821-B13E-492EA512EE3D}"/>
              </a:ext>
            </a:extLst>
          </p:cNvPr>
          <p:cNvPicPr>
            <a:picLocks noChangeAspect="1"/>
          </p:cNvPicPr>
          <p:nvPr userDrawn="1"/>
        </p:nvPicPr>
        <p:blipFill>
          <a:blip r:embed="rId3"/>
          <a:stretch>
            <a:fillRect/>
          </a:stretch>
        </p:blipFill>
        <p:spPr>
          <a:xfrm>
            <a:off x="394930" y="5911645"/>
            <a:ext cx="1269891" cy="766232"/>
          </a:xfrm>
          <a:prstGeom prst="rect">
            <a:avLst/>
          </a:prstGeom>
        </p:spPr>
      </p:pic>
      <p:sp>
        <p:nvSpPr>
          <p:cNvPr id="7"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spTree>
    <p:extLst>
      <p:ext uri="{BB962C8B-B14F-4D97-AF65-F5344CB8AC3E}">
        <p14:creationId xmlns:p14="http://schemas.microsoft.com/office/powerpoint/2010/main" val="429359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11A958-D5D4-48E4-AD85-A9FBCA21446C}" type="slidenum">
              <a:rPr lang="en-US" smtClean="0"/>
              <a:t>‹#›</a:t>
            </a:fld>
            <a:endParaRPr lang="en-US" dirty="0"/>
          </a:p>
        </p:txBody>
      </p:sp>
      <p:pic>
        <p:nvPicPr>
          <p:cNvPr id="5" name="Picture 4"/>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45934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86194-A308-4CDD-A389-7343F6DC2263}"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11A958-D5D4-48E4-AD85-A9FBCA21446C}"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0" y="0"/>
            <a:ext cx="12199153" cy="6876884"/>
          </a:xfrm>
          <a:prstGeom prst="rect">
            <a:avLst/>
          </a:prstGeom>
        </p:spPr>
      </p:pic>
    </p:spTree>
    <p:extLst>
      <p:ext uri="{BB962C8B-B14F-4D97-AF65-F5344CB8AC3E}">
        <p14:creationId xmlns:p14="http://schemas.microsoft.com/office/powerpoint/2010/main" val="1124291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86194-A308-4CDD-A389-7343F6DC2263}" type="datetimeFigureOut">
              <a:rPr lang="en-US" smtClean="0"/>
              <a:t>5/28/2019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1A958-D5D4-48E4-AD85-A9FBCA21446C}" type="slidenum">
              <a:rPr lang="en-US" smtClean="0"/>
              <a:t>‹#›</a:t>
            </a:fld>
            <a:endParaRPr lang="en-US" dirty="0"/>
          </a:p>
        </p:txBody>
      </p:sp>
    </p:spTree>
    <p:extLst>
      <p:ext uri="{BB962C8B-B14F-4D97-AF65-F5344CB8AC3E}">
        <p14:creationId xmlns:p14="http://schemas.microsoft.com/office/powerpoint/2010/main" val="1992914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3"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1D89B-C747-4283-A7E1-2BB16DB8624D}" type="datetimeFigureOut">
              <a:rPr lang="en-US" smtClean="0"/>
              <a:t>5/28/2019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A6D06-B8E5-455E-BAF1-BFA424A0CFC2}" type="slidenum">
              <a:rPr lang="en-US" smtClean="0"/>
              <a:t>‹#›</a:t>
            </a:fld>
            <a:endParaRPr lang="en-US"/>
          </a:p>
        </p:txBody>
      </p:sp>
      <p:pic>
        <p:nvPicPr>
          <p:cNvPr id="7" name="Picture 6"/>
          <p:cNvPicPr>
            <a:picLocks noChangeAspect="1"/>
          </p:cNvPicPr>
          <p:nvPr userDrawn="1"/>
        </p:nvPicPr>
        <p:blipFill>
          <a:blip r:embed="rId13"/>
          <a:stretch>
            <a:fillRect/>
          </a:stretch>
        </p:blipFill>
        <p:spPr>
          <a:xfrm>
            <a:off x="0" y="0"/>
            <a:ext cx="12199153" cy="6876884"/>
          </a:xfrm>
          <a:prstGeom prst="rect">
            <a:avLst/>
          </a:prstGeom>
        </p:spPr>
      </p:pic>
      <p:pic>
        <p:nvPicPr>
          <p:cNvPr id="8" name="Picture 7">
            <a:extLst>
              <a:ext uri="{FF2B5EF4-FFF2-40B4-BE49-F238E27FC236}">
                <a16:creationId xmlns:a16="http://schemas.microsoft.com/office/drawing/2014/main" xmlns="" id="{CC607125-9EA1-4821-B13E-492EA512EE3D}"/>
              </a:ext>
            </a:extLst>
          </p:cNvPr>
          <p:cNvPicPr>
            <a:picLocks noChangeAspect="1"/>
          </p:cNvPicPr>
          <p:nvPr userDrawn="1"/>
        </p:nvPicPr>
        <p:blipFill>
          <a:blip r:embed="rId14"/>
          <a:stretch>
            <a:fillRect/>
          </a:stretch>
        </p:blipFill>
        <p:spPr>
          <a:xfrm>
            <a:off x="394930" y="5911645"/>
            <a:ext cx="1269891" cy="766232"/>
          </a:xfrm>
          <a:prstGeom prst="rect">
            <a:avLst/>
          </a:prstGeom>
        </p:spPr>
      </p:pic>
      <p:sp>
        <p:nvSpPr>
          <p:cNvPr id="9" name="Footer Placeholder 3">
            <a:extLst>
              <a:ext uri="{FF2B5EF4-FFF2-40B4-BE49-F238E27FC236}">
                <a16:creationId xmlns:a16="http://schemas.microsoft.com/office/drawing/2014/main" xmlns="" id="{2BE3A503-6BC4-4C5B-80C5-6EAE1B84C39C}"/>
              </a:ext>
            </a:extLst>
          </p:cNvPr>
          <p:cNvSpPr txBox="1">
            <a:spLocks/>
          </p:cNvSpPr>
          <p:nvPr userDrawn="1"/>
        </p:nvSpPr>
        <p:spPr>
          <a:xfrm>
            <a:off x="2402475" y="6312752"/>
            <a:ext cx="6297612"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t>“Co-funded by the Rights, Equality and Citizenship (REC) Programme of the European Union under Grant Agreement no JUST/2015/RDAP/AG/VICT/9320”</a:t>
            </a:r>
            <a:endParaRPr lang="et-EE" sz="1050" dirty="0"/>
          </a:p>
        </p:txBody>
      </p:sp>
    </p:spTree>
    <p:extLst>
      <p:ext uri="{BB962C8B-B14F-4D97-AF65-F5344CB8AC3E}">
        <p14:creationId xmlns:p14="http://schemas.microsoft.com/office/powerpoint/2010/main" val="22485876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hosefva-gbv.e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lperttu@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slperttu@gmail.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mailto:mlithwick@jgh.mcgill.ca" TargetMode="External"/><Relationship Id="rId2" Type="http://schemas.openxmlformats.org/officeDocument/2006/relationships/hyperlink" Target="mailto:mark.yaffe@mcgill.ca" TargetMode="External"/><Relationship Id="rId1" Type="http://schemas.openxmlformats.org/officeDocument/2006/relationships/slideLayout" Target="../slideLayouts/slideLayout7.xml"/><Relationship Id="rId4" Type="http://schemas.openxmlformats.org/officeDocument/2006/relationships/hyperlink" Target="mailto:christina.wolfson@mcgill.ca"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06763"/>
            <a:ext cx="9144000" cy="1625745"/>
          </a:xfrm>
        </p:spPr>
        <p:txBody>
          <a:bodyPr/>
          <a:lstStyle/>
          <a:p>
            <a:r>
              <a:rPr lang="lv-LV"/>
              <a:t>Mācību materiāli</a:t>
            </a:r>
          </a:p>
        </p:txBody>
      </p:sp>
      <p:sp>
        <p:nvSpPr>
          <p:cNvPr id="3" name="Subtitle 2"/>
          <p:cNvSpPr>
            <a:spLocks noGrp="1"/>
          </p:cNvSpPr>
          <p:nvPr>
            <p:ph type="subTitle" idx="1"/>
          </p:nvPr>
        </p:nvSpPr>
        <p:spPr>
          <a:xfrm>
            <a:off x="1524000" y="2632509"/>
            <a:ext cx="9144000" cy="2835418"/>
          </a:xfrm>
        </p:spPr>
        <p:txBody>
          <a:bodyPr>
            <a:normAutofit fontScale="47500" lnSpcReduction="20000"/>
          </a:bodyPr>
          <a:lstStyle/>
          <a:p>
            <a:r>
              <a:rPr lang="lv-LV" sz="7300" dirty="0"/>
              <a:t>Veselības aprūpes atbalsts vecāka gadagājuma sievietēm, kas cietušas no vardarbības  </a:t>
            </a:r>
          </a:p>
          <a:p>
            <a:endParaRPr lang="et-EE" sz="3500" dirty="0"/>
          </a:p>
          <a:p>
            <a:r>
              <a:rPr lang="lv-LV" sz="3500" dirty="0"/>
              <a:t>Šie mācību materiāli ir sagatavoti ar Eiropas Savienības programmas Tiesības, Vienlīdzība un Pilsonība (2014.-2020.) finansiālu atbalstu.  Šo mācību materiālu saturs ir WHOSEFVA projekta konsorcija atbildība un nekādā gadījumā nedrīkst uzskatīt, ka tas atspoguļo Eiropas Komisijas viedokli.</a:t>
            </a:r>
          </a:p>
          <a:p>
            <a:endParaRPr lang="et-EE" sz="7200" dirty="0"/>
          </a:p>
          <a:p>
            <a:r>
              <a:rPr lang="lv-LV" sz="3600" dirty="0"/>
              <a:t>Citējot šo materiālu, jāatsaucas uz: Sirkka Perttu (2018.): WHOSEFVA Mācību materiāli. </a:t>
            </a:r>
            <a:r>
              <a:rPr lang="en-US" sz="3600" dirty="0" smtClean="0"/>
              <a:t>P</a:t>
            </a:r>
            <a:r>
              <a:rPr lang="lv-LV" sz="3600" dirty="0" smtClean="0"/>
              <a:t>rojekts </a:t>
            </a:r>
            <a:r>
              <a:rPr lang="lv-LV" sz="3600" dirty="0"/>
              <a:t>2016.-2018. </a:t>
            </a:r>
            <a:r>
              <a:rPr lang="lv-LV" sz="3600" u="sng" dirty="0">
                <a:hlinkClick r:id="rId2"/>
              </a:rPr>
              <a:t>http://whosefva-gbv.eu/</a:t>
            </a:r>
          </a:p>
          <a:p>
            <a:endParaRPr lang="en-US" sz="3500" dirty="0"/>
          </a:p>
        </p:txBody>
      </p:sp>
      <p:sp>
        <p:nvSpPr>
          <p:cNvPr id="4" name="TextBox 3"/>
          <p:cNvSpPr txBox="1"/>
          <p:nvPr/>
        </p:nvSpPr>
        <p:spPr>
          <a:xfrm>
            <a:off x="4184073" y="483985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53211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Autofit/>
          </a:bodyPr>
          <a:lstStyle/>
          <a:p>
            <a:r>
              <a:rPr lang="lv-LV" sz="3200"/>
              <a:t/>
            </a:r>
            <a:br>
              <a:rPr lang="lv-LV" sz="3200"/>
            </a:br>
            <a:r>
              <a:rPr lang="lv-LV"/>
              <a:t>Upuru un varmāku dzimumi</a:t>
            </a:r>
            <a:br>
              <a:rPr lang="lv-LV"/>
            </a:br>
            <a:r>
              <a:rPr lang="lv-LV" sz="1600"/>
              <a:t>Bows Hannah &amp; Westmarland Nicole 2015.</a:t>
            </a:r>
            <a:br>
              <a:rPr lang="lv-LV" sz="1600"/>
            </a:br>
            <a:endParaRPr lang="lv-LV" sz="1600"/>
          </a:p>
        </p:txBody>
      </p:sp>
      <p:sp>
        <p:nvSpPr>
          <p:cNvPr id="3" name="Sisällön paikkamerkki 2"/>
          <p:cNvSpPr>
            <a:spLocks noGrp="1"/>
          </p:cNvSpPr>
          <p:nvPr>
            <p:ph idx="1"/>
          </p:nvPr>
        </p:nvSpPr>
        <p:spPr>
          <a:xfrm>
            <a:off x="1981200" y="1340769"/>
            <a:ext cx="8229600" cy="4785395"/>
          </a:xfrm>
        </p:spPr>
        <p:txBody>
          <a:bodyPr/>
          <a:lstStyle/>
          <a:p>
            <a:r>
              <a:rPr lang="lv-LV"/>
              <a:t>Dzimumu sadalījums seksuālas vardarbības gadījumos pret vecāka gadagājuma cilvēkiem ir līdzīgs vardarbībai pret jaunākiem cilvēkiem: Ievērojami lielākā daļa upuru bijušas sievietes (92%), kamēr vīrieši - 7%.</a:t>
            </a:r>
          </a:p>
          <a:p>
            <a:r>
              <a:rPr lang="lv-LV"/>
              <a:t>Varmāku dzimumu sadalījums (73 gadījumos varmākas dzimums nebija zināms):</a:t>
            </a:r>
          </a:p>
          <a:p>
            <a:pPr marL="0" indent="0">
              <a:buNone/>
            </a:pPr>
            <a:endParaRPr lang="en-GB" dirty="0"/>
          </a:p>
        </p:txBody>
      </p:sp>
      <p:graphicFrame>
        <p:nvGraphicFramePr>
          <p:cNvPr id="7" name="Taulukko 6"/>
          <p:cNvGraphicFramePr>
            <a:graphicFrameLocks noGrp="1"/>
          </p:cNvGraphicFramePr>
          <p:nvPr>
            <p:extLst/>
          </p:nvPr>
        </p:nvGraphicFramePr>
        <p:xfrm>
          <a:off x="2207568" y="4149080"/>
          <a:ext cx="6775970" cy="1739770"/>
        </p:xfrm>
        <a:graphic>
          <a:graphicData uri="http://schemas.openxmlformats.org/drawingml/2006/table">
            <a:tbl>
              <a:tblPr firstRow="1" firstCol="1" bandRow="1">
                <a:tableStyleId>{5C22544A-7EE6-4342-B048-85BDC9FD1C3A}</a:tableStyleId>
              </a:tblPr>
              <a:tblGrid>
                <a:gridCol w="1647029">
                  <a:extLst>
                    <a:ext uri="{9D8B030D-6E8A-4147-A177-3AD203B41FA5}">
                      <a16:colId xmlns:a16="http://schemas.microsoft.com/office/drawing/2014/main" xmlns="" val="20000"/>
                    </a:ext>
                  </a:extLst>
                </a:gridCol>
                <a:gridCol w="1963125">
                  <a:extLst>
                    <a:ext uri="{9D8B030D-6E8A-4147-A177-3AD203B41FA5}">
                      <a16:colId xmlns:a16="http://schemas.microsoft.com/office/drawing/2014/main" xmlns="" val="20001"/>
                    </a:ext>
                  </a:extLst>
                </a:gridCol>
                <a:gridCol w="3165816">
                  <a:extLst>
                    <a:ext uri="{9D8B030D-6E8A-4147-A177-3AD203B41FA5}">
                      <a16:colId xmlns:a16="http://schemas.microsoft.com/office/drawing/2014/main" xmlns="" val="20002"/>
                    </a:ext>
                  </a:extLst>
                </a:gridCol>
              </a:tblGrid>
              <a:tr h="140904">
                <a:tc>
                  <a:txBody>
                    <a:bodyPr/>
                    <a:lstStyle/>
                    <a:p>
                      <a:pPr>
                        <a:lnSpc>
                          <a:spcPct val="115000"/>
                        </a:lnSpc>
                        <a:spcAft>
                          <a:spcPts val="0"/>
                        </a:spcAft>
                      </a:pPr>
                      <a:r>
                        <a:rPr lang="lv-LV" sz="1800"/>
                        <a:t>Dzimums</a:t>
                      </a:r>
                    </a:p>
                  </a:txBody>
                  <a:tcPr marL="68580" marR="68580" marT="0" marB="0"/>
                </a:tc>
                <a:tc>
                  <a:txBody>
                    <a:bodyPr/>
                    <a:lstStyle/>
                    <a:p>
                      <a:pPr>
                        <a:lnSpc>
                          <a:spcPct val="115000"/>
                        </a:lnSpc>
                        <a:spcAft>
                          <a:spcPts val="0"/>
                        </a:spcAft>
                      </a:pPr>
                      <a:r>
                        <a:rPr lang="lv-LV" sz="1800"/>
                        <a:t>N</a:t>
                      </a:r>
                    </a:p>
                  </a:txBody>
                  <a:tcPr marL="68580" marR="68580" marT="0" marB="0"/>
                </a:tc>
                <a:tc>
                  <a:txBody>
                    <a:bodyPr/>
                    <a:lstStyle/>
                    <a:p>
                      <a:pPr>
                        <a:lnSpc>
                          <a:spcPct val="115000"/>
                        </a:lnSpc>
                        <a:spcAft>
                          <a:spcPts val="0"/>
                        </a:spcAft>
                      </a:pPr>
                      <a:r>
                        <a:rPr lang="lv-LV" sz="1800"/>
                        <a:t>%</a:t>
                      </a:r>
                    </a:p>
                  </a:txBody>
                  <a:tcPr marL="68580" marR="68580" marT="0" marB="0"/>
                </a:tc>
                <a:extLst>
                  <a:ext uri="{0D108BD9-81ED-4DB2-BD59-A6C34878D82A}">
                    <a16:rowId xmlns:a16="http://schemas.microsoft.com/office/drawing/2014/main" xmlns="" val="10000"/>
                  </a:ext>
                </a:extLst>
              </a:tr>
              <a:tr h="532959">
                <a:tc>
                  <a:txBody>
                    <a:bodyPr/>
                    <a:lstStyle/>
                    <a:p>
                      <a:pPr>
                        <a:lnSpc>
                          <a:spcPct val="115000"/>
                        </a:lnSpc>
                        <a:spcAft>
                          <a:spcPts val="0"/>
                        </a:spcAft>
                      </a:pPr>
                      <a:r>
                        <a:rPr lang="lv-LV" sz="1800"/>
                        <a:t>Vīrietis</a:t>
                      </a:r>
                    </a:p>
                  </a:txBody>
                  <a:tcPr marL="68580" marR="68580" marT="0" marB="0"/>
                </a:tc>
                <a:tc>
                  <a:txBody>
                    <a:bodyPr/>
                    <a:lstStyle/>
                    <a:p>
                      <a:pPr>
                        <a:lnSpc>
                          <a:spcPct val="115000"/>
                        </a:lnSpc>
                        <a:spcAft>
                          <a:spcPts val="0"/>
                        </a:spcAft>
                      </a:pPr>
                      <a:r>
                        <a:rPr lang="lv-LV" sz="1800"/>
                        <a:t>485</a:t>
                      </a:r>
                    </a:p>
                  </a:txBody>
                  <a:tcPr marL="68580" marR="68580" marT="0" marB="0"/>
                </a:tc>
                <a:tc>
                  <a:txBody>
                    <a:bodyPr/>
                    <a:lstStyle/>
                    <a:p>
                      <a:pPr>
                        <a:lnSpc>
                          <a:spcPct val="115000"/>
                        </a:lnSpc>
                        <a:spcAft>
                          <a:spcPts val="0"/>
                        </a:spcAft>
                      </a:pPr>
                      <a:r>
                        <a:rPr lang="lv-LV" sz="1800"/>
                        <a:t>85</a:t>
                      </a:r>
                    </a:p>
                  </a:txBody>
                  <a:tcPr marL="68580" marR="68580" marT="0" marB="0"/>
                </a:tc>
                <a:extLst>
                  <a:ext uri="{0D108BD9-81ED-4DB2-BD59-A6C34878D82A}">
                    <a16:rowId xmlns:a16="http://schemas.microsoft.com/office/drawing/2014/main" xmlns="" val="10001"/>
                  </a:ext>
                </a:extLst>
              </a:tr>
              <a:tr h="480948">
                <a:tc>
                  <a:txBody>
                    <a:bodyPr/>
                    <a:lstStyle/>
                    <a:p>
                      <a:pPr>
                        <a:lnSpc>
                          <a:spcPct val="115000"/>
                        </a:lnSpc>
                        <a:spcAft>
                          <a:spcPts val="0"/>
                        </a:spcAft>
                      </a:pPr>
                      <a:r>
                        <a:rPr lang="lv-LV" sz="1800"/>
                        <a:t>Sieviete</a:t>
                      </a:r>
                    </a:p>
                  </a:txBody>
                  <a:tcPr marL="68580" marR="68580" marT="0" marB="0"/>
                </a:tc>
                <a:tc>
                  <a:txBody>
                    <a:bodyPr/>
                    <a:lstStyle/>
                    <a:p>
                      <a:pPr>
                        <a:lnSpc>
                          <a:spcPct val="115000"/>
                        </a:lnSpc>
                        <a:spcAft>
                          <a:spcPts val="0"/>
                        </a:spcAft>
                      </a:pPr>
                      <a:r>
                        <a:rPr lang="lv-LV" sz="1800"/>
                        <a:t>12</a:t>
                      </a:r>
                    </a:p>
                  </a:txBody>
                  <a:tcPr marL="68580" marR="68580" marT="0" marB="0"/>
                </a:tc>
                <a:tc>
                  <a:txBody>
                    <a:bodyPr/>
                    <a:lstStyle/>
                    <a:p>
                      <a:pPr>
                        <a:lnSpc>
                          <a:spcPct val="115000"/>
                        </a:lnSpc>
                        <a:spcAft>
                          <a:spcPts val="0"/>
                        </a:spcAft>
                      </a:pPr>
                      <a:r>
                        <a:rPr lang="lv-LV" sz="1800"/>
                        <a:t>2</a:t>
                      </a:r>
                    </a:p>
                  </a:txBody>
                  <a:tcPr marL="68580" marR="68580" marT="0" marB="0"/>
                </a:tc>
                <a:extLst>
                  <a:ext uri="{0D108BD9-81ED-4DB2-BD59-A6C34878D82A}">
                    <a16:rowId xmlns:a16="http://schemas.microsoft.com/office/drawing/2014/main" xmlns="" val="10002"/>
                  </a:ext>
                </a:extLst>
              </a:tr>
              <a:tr h="428937">
                <a:tc>
                  <a:txBody>
                    <a:bodyPr/>
                    <a:lstStyle/>
                    <a:p>
                      <a:pPr>
                        <a:lnSpc>
                          <a:spcPct val="115000"/>
                        </a:lnSpc>
                        <a:spcAft>
                          <a:spcPts val="0"/>
                        </a:spcAft>
                      </a:pPr>
                      <a:r>
                        <a:rPr lang="lv-LV" sz="1800"/>
                        <a:t>Kopā</a:t>
                      </a:r>
                    </a:p>
                  </a:txBody>
                  <a:tcPr marL="68580" marR="68580" marT="0" marB="0"/>
                </a:tc>
                <a:tc>
                  <a:txBody>
                    <a:bodyPr/>
                    <a:lstStyle/>
                    <a:p>
                      <a:pPr>
                        <a:lnSpc>
                          <a:spcPct val="115000"/>
                        </a:lnSpc>
                        <a:spcAft>
                          <a:spcPts val="0"/>
                        </a:spcAft>
                      </a:pPr>
                      <a:r>
                        <a:rPr lang="lv-LV" sz="1800"/>
                        <a:t>497</a:t>
                      </a:r>
                    </a:p>
                  </a:txBody>
                  <a:tcPr marL="68580" marR="68580" marT="0" marB="0"/>
                </a:tc>
                <a:tc>
                  <a:txBody>
                    <a:bodyPr/>
                    <a:lstStyle/>
                    <a:p>
                      <a:pPr>
                        <a:lnSpc>
                          <a:spcPct val="115000"/>
                        </a:lnSpc>
                        <a:spcAft>
                          <a:spcPts val="0"/>
                        </a:spcAft>
                      </a:pPr>
                      <a:r>
                        <a:rPr lang="lv-LV" sz="1800"/>
                        <a:t>87</a:t>
                      </a:r>
                    </a:p>
                  </a:txBody>
                  <a:tcPr marL="68580" marR="68580"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8721139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2467963" y="1811574"/>
            <a:ext cx="7488832" cy="2016224"/>
          </a:xfrm>
        </p:spPr>
        <p:txBody>
          <a:bodyPr>
            <a:normAutofit fontScale="90000"/>
          </a:bodyPr>
          <a:lstStyle/>
          <a:p>
            <a:pPr lvl="1" algn="l"/>
            <a:r>
              <a:rPr lang="lv-LV" sz="3600"/>
              <a:t/>
            </a:r>
            <a:br>
              <a:rPr lang="lv-LV" sz="3600"/>
            </a:br>
            <a:r>
              <a:rPr lang="lv-LV" sz="3200"/>
              <a:t>Profesionāļu pieredze darbā ar vecāka gadagājuma vardarbību pārdzīvojušiem cilvēkiem: </a:t>
            </a:r>
            <a:r>
              <a:rPr lang="lv-LV" sz="2700"/>
              <a:t>Sekundārā trauma, sekundārais traumatiskais stress, līdzjūtības nogurums un izdegšanas sindroms</a:t>
            </a:r>
            <a:r>
              <a:rPr lang="lv-LV" sz="3200"/>
              <a:t/>
            </a:r>
            <a:br>
              <a:rPr lang="lv-LV" sz="3200"/>
            </a:br>
            <a:endParaRPr lang="lv-LV" sz="3200"/>
          </a:p>
        </p:txBody>
      </p:sp>
      <p:sp>
        <p:nvSpPr>
          <p:cNvPr id="5" name="Subtitle 4">
            <a:extLst>
              <a:ext uri="{FF2B5EF4-FFF2-40B4-BE49-F238E27FC236}">
                <a16:creationId xmlns:a16="http://schemas.microsoft.com/office/drawing/2014/main" xmlns="" id="{9769FE6C-696C-440B-86FD-48B6F927876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037865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2800"/>
              <a:t>Profesionāļu pieredze darbā ar vecāka gadagājuma vardarbību pārdzīvojušiem cilvēkiem</a:t>
            </a:r>
          </a:p>
        </p:txBody>
      </p:sp>
      <p:sp>
        <p:nvSpPr>
          <p:cNvPr id="3" name="Sisällön paikkamerkki 2"/>
          <p:cNvSpPr>
            <a:spLocks noGrp="1"/>
          </p:cNvSpPr>
          <p:nvPr>
            <p:ph idx="1"/>
          </p:nvPr>
        </p:nvSpPr>
        <p:spPr>
          <a:xfrm>
            <a:off x="1981200" y="1412777"/>
            <a:ext cx="8229600" cy="4713387"/>
          </a:xfrm>
        </p:spPr>
        <p:txBody>
          <a:bodyPr>
            <a:normAutofit lnSpcReduction="10000"/>
          </a:bodyPr>
          <a:lstStyle/>
          <a:p>
            <a:r>
              <a:rPr lang="lv-LV"/>
              <a:t>Darbs ar vardarbības problēmām atšķiras no parasta sociālā vai veselības aprūpes darba</a:t>
            </a:r>
          </a:p>
          <a:p>
            <a:r>
              <a:rPr lang="lv-LV"/>
              <a:t>Darbiniekam jāieņem skaidra nostāja pret vardarbību – apgūtā neitrālā pieeja darbam un klientiem nedarbojas</a:t>
            </a:r>
          </a:p>
          <a:p>
            <a:pPr lvl="1"/>
            <a:r>
              <a:rPr lang="lv-LV"/>
              <a:t>upuriem nepieciešams viņu vardarbības pārdzīvojumu apstiprinājums, lai vieglāk pārvarētu vardarbības sekas</a:t>
            </a:r>
          </a:p>
          <a:p>
            <a:pPr lvl="1"/>
            <a:r>
              <a:rPr lang="lv-LV"/>
              <a:t>lai viņi sajustu, ka viņiem tic, vardarbības pārdzīvojumi jāapstiprina citam cilvēkam</a:t>
            </a:r>
          </a:p>
          <a:p>
            <a:r>
              <a:rPr lang="lv-LV"/>
              <a:t>nostāja ir ētisks pienākums profesijās, kuru pārstāvji strādā ar cilvēkiem vardarbības novēršanas jomā</a:t>
            </a:r>
          </a:p>
          <a:p>
            <a:r>
              <a:rPr lang="lv-LV"/>
              <a:t>Tas var radīt nepatīkamas izjūtas</a:t>
            </a:r>
          </a:p>
          <a:p>
            <a:r>
              <a:rPr lang="lv-LV"/>
              <a:t>Var izraisīt sarežģītu pārdzīvojumu, atmiņu un paša emociju procesu</a:t>
            </a:r>
          </a:p>
        </p:txBody>
      </p:sp>
    </p:spTree>
    <p:extLst>
      <p:ext uri="{BB962C8B-B14F-4D97-AF65-F5344CB8AC3E}">
        <p14:creationId xmlns:p14="http://schemas.microsoft.com/office/powerpoint/2010/main" val="36703114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2800"/>
              <a:t>Profesionāļu pieredze darbā ar vecāka gadagājuma vardarbību pārdzīvojušiem cilvēkiem</a:t>
            </a:r>
          </a:p>
        </p:txBody>
      </p:sp>
      <p:sp>
        <p:nvSpPr>
          <p:cNvPr id="3" name="Sisällön paikkamerkki 2"/>
          <p:cNvSpPr>
            <a:spLocks noGrp="1"/>
          </p:cNvSpPr>
          <p:nvPr>
            <p:ph idx="1"/>
          </p:nvPr>
        </p:nvSpPr>
        <p:spPr>
          <a:xfrm>
            <a:off x="1981200" y="1196753"/>
            <a:ext cx="8229600" cy="4929411"/>
          </a:xfrm>
        </p:spPr>
        <p:txBody>
          <a:bodyPr>
            <a:normAutofit/>
          </a:bodyPr>
          <a:lstStyle/>
          <a:p>
            <a:r>
              <a:rPr lang="lv-LV"/>
              <a:t>Darbs ar vecāka gadagājuma upuri var profesionāļos izraisīt pretrunīgas/neviennozīmīgas sajūtas: </a:t>
            </a:r>
          </a:p>
          <a:p>
            <a:pPr lvl="1"/>
            <a:r>
              <a:rPr lang="lv-LV"/>
              <a:t>viņa/viņš risina situāciju, taču izjūt prasmju vai apkārtējo atbalsta un padoma trūkumu</a:t>
            </a:r>
          </a:p>
          <a:p>
            <a:pPr lvl="1"/>
            <a:r>
              <a:rPr lang="lv-LV"/>
              <a:t>tas var radīt bezpalīdzības sajūtu un novēršanos no situācijas</a:t>
            </a:r>
          </a:p>
          <a:p>
            <a:pPr>
              <a:lnSpc>
                <a:spcPct val="120000"/>
              </a:lnSpc>
              <a:spcBef>
                <a:spcPts val="0"/>
              </a:spcBef>
            </a:pPr>
            <a:r>
              <a:rPr lang="lv-LV"/>
              <a:t>Bailes (no varmākas)</a:t>
            </a:r>
          </a:p>
          <a:p>
            <a:pPr>
              <a:lnSpc>
                <a:spcPct val="120000"/>
              </a:lnSpc>
              <a:spcBef>
                <a:spcPts val="0"/>
              </a:spcBef>
            </a:pPr>
            <a:r>
              <a:rPr lang="lv-LV"/>
              <a:t>Dusmas </a:t>
            </a:r>
          </a:p>
          <a:p>
            <a:pPr>
              <a:lnSpc>
                <a:spcPct val="120000"/>
              </a:lnSpc>
              <a:spcBef>
                <a:spcPts val="0"/>
              </a:spcBef>
            </a:pPr>
            <a:r>
              <a:rPr lang="lv-LV"/>
              <a:t>Bezpalīdzība, frustrācija</a:t>
            </a:r>
          </a:p>
          <a:p>
            <a:pPr lvl="1">
              <a:lnSpc>
                <a:spcPct val="120000"/>
              </a:lnSpc>
              <a:spcBef>
                <a:spcPts val="0"/>
              </a:spcBef>
            </a:pPr>
            <a:r>
              <a:rPr lang="lv-LV"/>
              <a:t>Es daru visu, kas manos spēkos, bet nekas nenotiek</a:t>
            </a:r>
          </a:p>
          <a:p>
            <a:pPr lvl="1">
              <a:lnSpc>
                <a:spcPct val="120000"/>
              </a:lnSpc>
              <a:spcBef>
                <a:spcPts val="0"/>
              </a:spcBef>
            </a:pPr>
            <a:r>
              <a:rPr lang="lv-LV"/>
              <a:t>Prasa par daudz laika</a:t>
            </a:r>
          </a:p>
          <a:p>
            <a:pPr lvl="1">
              <a:lnSpc>
                <a:spcPct val="120000"/>
              </a:lnSpc>
              <a:spcBef>
                <a:spcPts val="0"/>
              </a:spcBef>
            </a:pPr>
            <a:r>
              <a:rPr lang="lv-LV"/>
              <a:t>Upuri nerīkojas tā, kā esam vienojušies</a:t>
            </a:r>
          </a:p>
          <a:p>
            <a:pPr lvl="1">
              <a:lnSpc>
                <a:spcPct val="120000"/>
              </a:lnSpc>
              <a:spcBef>
                <a:spcPts val="0"/>
              </a:spcBef>
            </a:pPr>
            <a:r>
              <a:rPr lang="lv-LV"/>
              <a:t>Atkal un atkal notiek tas pats</a:t>
            </a:r>
          </a:p>
          <a:p>
            <a:pPr>
              <a:lnSpc>
                <a:spcPct val="120000"/>
              </a:lnSpc>
              <a:spcBef>
                <a:spcPts val="0"/>
              </a:spcBef>
            </a:pPr>
            <a:endParaRPr lang="en-GB" dirty="0"/>
          </a:p>
          <a:p>
            <a:endParaRPr lang="en-GB" dirty="0"/>
          </a:p>
          <a:p>
            <a:endParaRPr lang="en-GB" dirty="0"/>
          </a:p>
        </p:txBody>
      </p:sp>
    </p:spTree>
    <p:extLst>
      <p:ext uri="{BB962C8B-B14F-4D97-AF65-F5344CB8AC3E}">
        <p14:creationId xmlns:p14="http://schemas.microsoft.com/office/powerpoint/2010/main" val="24912097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3200"/>
              <a:t>Profesionāļu pieredze darbā ar vecāka gadagājuma vardarbību pārdzīvojušiem cilvēkiem</a:t>
            </a:r>
          </a:p>
        </p:txBody>
      </p:sp>
      <p:sp>
        <p:nvSpPr>
          <p:cNvPr id="3" name="Sisällön paikkamerkki 2"/>
          <p:cNvSpPr>
            <a:spLocks noGrp="1"/>
          </p:cNvSpPr>
          <p:nvPr>
            <p:ph idx="1"/>
          </p:nvPr>
        </p:nvSpPr>
        <p:spPr>
          <a:xfrm>
            <a:off x="1981200" y="1412777"/>
            <a:ext cx="8229600" cy="4713387"/>
          </a:xfrm>
        </p:spPr>
        <p:txBody>
          <a:bodyPr>
            <a:normAutofit lnSpcReduction="10000"/>
          </a:bodyPr>
          <a:lstStyle/>
          <a:p>
            <a:pPr>
              <a:lnSpc>
                <a:spcPct val="120000"/>
              </a:lnSpc>
              <a:spcBef>
                <a:spcPts val="0"/>
              </a:spcBef>
            </a:pPr>
            <a:r>
              <a:rPr lang="lv-LV"/>
              <a:t>Visvarenība</a:t>
            </a:r>
          </a:p>
          <a:p>
            <a:pPr lvl="1">
              <a:lnSpc>
                <a:spcPct val="120000"/>
              </a:lnSpc>
              <a:spcBef>
                <a:spcPts val="0"/>
              </a:spcBef>
            </a:pPr>
            <a:r>
              <a:rPr lang="lv-LV"/>
              <a:t>Es zinu, kā jārīkojas, es varu atrisināt situāciju</a:t>
            </a:r>
          </a:p>
          <a:p>
            <a:pPr>
              <a:lnSpc>
                <a:spcPct val="120000"/>
              </a:lnSpc>
              <a:spcBef>
                <a:spcPts val="0"/>
              </a:spcBef>
            </a:pPr>
            <a:r>
              <a:rPr lang="lv-LV"/>
              <a:t>Neviennozīmīgas jūtas (līdzjūtība – apjukums – dusmas)</a:t>
            </a:r>
          </a:p>
          <a:p>
            <a:pPr>
              <a:lnSpc>
                <a:spcPct val="120000"/>
              </a:lnSpc>
              <a:spcBef>
                <a:spcPts val="0"/>
              </a:spcBef>
            </a:pPr>
            <a:r>
              <a:rPr lang="lv-LV"/>
              <a:t>Pārlieku sargājoša palīdzētāja attieksme un uzvedība </a:t>
            </a:r>
          </a:p>
          <a:p>
            <a:pPr lvl="1">
              <a:lnSpc>
                <a:spcPct val="120000"/>
              </a:lnSpc>
              <a:spcBef>
                <a:spcPts val="0"/>
              </a:spcBef>
            </a:pPr>
            <a:r>
              <a:rPr lang="lv-LV"/>
              <a:t>Daudzi vecāka gadagājuma upuri nespēj sevi aizsargāt (veca cilvēka bezpalīdzība)</a:t>
            </a:r>
          </a:p>
          <a:p>
            <a:r>
              <a:rPr lang="lv-LV"/>
              <a:t>Upuru sāpju un ciešanu pārvarēšana</a:t>
            </a:r>
          </a:p>
          <a:p>
            <a:pPr lvl="1"/>
            <a:r>
              <a:rPr lang="lv-LV"/>
              <a:t>Palīdzētājs jūt upura jūtas un patur tās sevī</a:t>
            </a:r>
          </a:p>
          <a:p>
            <a:r>
              <a:rPr lang="lv-LV"/>
              <a:t>Frustrācija par pakalpojumu trūkumu, kvalitāti vai neesamību vecāka gadagājuma vardarbības upuriem</a:t>
            </a:r>
          </a:p>
          <a:p>
            <a:r>
              <a:rPr lang="lv-LV"/>
              <a:t>Nav vienkāršu risinājumu</a:t>
            </a:r>
          </a:p>
          <a:p>
            <a:r>
              <a:rPr lang="lv-LV"/>
              <a:t>Novērtēta darba joma?</a:t>
            </a:r>
          </a:p>
          <a:p>
            <a:endParaRPr lang="en-GB" dirty="0"/>
          </a:p>
          <a:p>
            <a:pPr>
              <a:buClr>
                <a:schemeClr val="bg2"/>
              </a:buClr>
              <a:buSzPct val="110000"/>
              <a:buFont typeface="Wingdings" pitchFamily="2" charset="2"/>
              <a:buChar char="è"/>
            </a:pPr>
            <a:endParaRPr lang="fi-FI" altLang="fi-FI" dirty="0">
              <a:latin typeface="Tahoma" pitchFamily="34" charset="0"/>
            </a:endParaRPr>
          </a:p>
          <a:p>
            <a:pPr marL="400050" lvl="1" indent="0">
              <a:buClr>
                <a:schemeClr val="bg2"/>
              </a:buClr>
              <a:buSzPct val="110000"/>
              <a:buNone/>
            </a:pPr>
            <a:endParaRPr lang="fi-FI" altLang="fi-FI" dirty="0">
              <a:latin typeface="Tahoma" pitchFamily="34" charset="0"/>
            </a:endParaRPr>
          </a:p>
          <a:p>
            <a:pPr lvl="1">
              <a:buClr>
                <a:schemeClr val="bg2"/>
              </a:buClr>
              <a:buSzPct val="110000"/>
              <a:buFont typeface="Wingdings" pitchFamily="2" charset="2"/>
              <a:buChar char="è"/>
            </a:pPr>
            <a:endParaRPr lang="fi-FI" altLang="fi-FI" dirty="0">
              <a:latin typeface="Tahoma" pitchFamily="34" charset="0"/>
            </a:endParaRPr>
          </a:p>
          <a:p>
            <a:pPr marL="400050" lvl="1" indent="0">
              <a:buClr>
                <a:schemeClr val="bg2"/>
              </a:buClr>
              <a:buSzPct val="110000"/>
              <a:buNone/>
            </a:pPr>
            <a:endParaRPr lang="fi-FI" altLang="fi-FI" dirty="0">
              <a:latin typeface="Tahoma" pitchFamily="34" charset="0"/>
            </a:endParaRPr>
          </a:p>
          <a:p>
            <a:endParaRPr lang="en-GB" dirty="0"/>
          </a:p>
        </p:txBody>
      </p:sp>
    </p:spTree>
    <p:extLst>
      <p:ext uri="{BB962C8B-B14F-4D97-AF65-F5344CB8AC3E}">
        <p14:creationId xmlns:p14="http://schemas.microsoft.com/office/powerpoint/2010/main" val="12634101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sz="3200"/>
              <a:t>Profesionāļu pieredze darbā ar vecāka gadagājuma vardarbību pārdzīvojušiem cilvēkiem</a:t>
            </a:r>
          </a:p>
        </p:txBody>
      </p:sp>
      <p:sp>
        <p:nvSpPr>
          <p:cNvPr id="3" name="Sisällön paikkamerkki 2"/>
          <p:cNvSpPr>
            <a:spLocks noGrp="1"/>
          </p:cNvSpPr>
          <p:nvPr>
            <p:ph idx="1"/>
          </p:nvPr>
        </p:nvSpPr>
        <p:spPr>
          <a:xfrm>
            <a:off x="1981200" y="1268761"/>
            <a:ext cx="8229600" cy="4857403"/>
          </a:xfrm>
        </p:spPr>
        <p:txBody>
          <a:bodyPr>
            <a:normAutofit/>
          </a:bodyPr>
          <a:lstStyle/>
          <a:p>
            <a:pPr marL="0" indent="0">
              <a:buNone/>
            </a:pPr>
            <a:r>
              <a:rPr lang="lv-LV"/>
              <a:t>Profesionāļu darbu ietekmē arī:</a:t>
            </a:r>
          </a:p>
          <a:p>
            <a:pPr lvl="1"/>
            <a:r>
              <a:rPr lang="lv-LV"/>
              <a:t>Iespējamā pašu pieredze ar vardarbību un tās pārciešanu </a:t>
            </a:r>
          </a:p>
          <a:p>
            <a:pPr lvl="1"/>
            <a:r>
              <a:rPr lang="lv-LV"/>
              <a:t>Pašu pieredzes palīdzības un atbalsta dēļ</a:t>
            </a:r>
          </a:p>
          <a:p>
            <a:r>
              <a:rPr lang="lv-LV"/>
              <a:t>Neatsverama ir sevis apzināšanās un darbs ar savām sajūtām un emocijām 	 profesionālā pārliecība </a:t>
            </a:r>
          </a:p>
          <a:p>
            <a:r>
              <a:rPr lang="lv-LV"/>
              <a:t>Savu baiļu un attieksmju apzināšanās</a:t>
            </a:r>
          </a:p>
          <a:p>
            <a:r>
              <a:rPr lang="lv-LV"/>
              <a:t>Droša un atbalstoša darba komanda un organizācija var atvieglot šo procesu</a:t>
            </a:r>
          </a:p>
        </p:txBody>
      </p:sp>
    </p:spTree>
    <p:extLst>
      <p:ext uri="{BB962C8B-B14F-4D97-AF65-F5344CB8AC3E}">
        <p14:creationId xmlns:p14="http://schemas.microsoft.com/office/powerpoint/2010/main" val="20057682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3200"/>
              <a:t>Profesionāļu reakcijas vardarbības novēršanas darbā</a:t>
            </a:r>
          </a:p>
        </p:txBody>
      </p:sp>
      <p:sp>
        <p:nvSpPr>
          <p:cNvPr id="3" name="Sisällön paikkamerkki 2"/>
          <p:cNvSpPr>
            <a:spLocks noGrp="1"/>
          </p:cNvSpPr>
          <p:nvPr>
            <p:ph idx="1"/>
          </p:nvPr>
        </p:nvSpPr>
        <p:spPr>
          <a:xfrm>
            <a:off x="1981200" y="1340769"/>
            <a:ext cx="8229600" cy="4785395"/>
          </a:xfrm>
        </p:spPr>
        <p:txBody>
          <a:bodyPr>
            <a:normAutofit/>
          </a:bodyPr>
          <a:lstStyle/>
          <a:p>
            <a:r>
              <a:rPr lang="lv-LV"/>
              <a:t>Profesionāļu izjustās negatīvās psiholoģiskās reakcijas darbā ar ievainojamiem un traumētiem klientiem:</a:t>
            </a:r>
          </a:p>
          <a:p>
            <a:pPr lvl="1"/>
            <a:r>
              <a:rPr lang="lv-LV"/>
              <a:t>Sekundārā trauma (ST)</a:t>
            </a:r>
          </a:p>
          <a:p>
            <a:pPr lvl="1"/>
            <a:r>
              <a:rPr lang="lv-LV"/>
              <a:t>Sekundārais traumatiskais stress (STS) (Ar darbu saistīts traumatiskais stress)</a:t>
            </a:r>
          </a:p>
          <a:p>
            <a:pPr lvl="1"/>
            <a:r>
              <a:rPr lang="lv-LV"/>
              <a:t>Līdzjūtības nogurums (LN)/Pēctraumas stresa sindroms (PTSS)</a:t>
            </a:r>
          </a:p>
          <a:p>
            <a:pPr marL="57150" indent="0">
              <a:buNone/>
            </a:pPr>
            <a:r>
              <a:rPr lang="lv-LV" sz="2000"/>
              <a:t>Jason M. Newell and Gordon A. MacNeil 2010.</a:t>
            </a:r>
          </a:p>
          <a:p>
            <a:pPr marL="57150" indent="0">
              <a:buNone/>
            </a:pPr>
            <a:r>
              <a:rPr lang="lv-LV" sz="2000"/>
              <a:t>Sprang et al. 2007.</a:t>
            </a:r>
          </a:p>
          <a:p>
            <a:pPr marL="57150" indent="0">
              <a:buNone/>
            </a:pPr>
            <a:endParaRPr lang="en-US" sz="2000" dirty="0"/>
          </a:p>
          <a:p>
            <a:pPr marL="400050"/>
            <a:r>
              <a:rPr lang="lv-LV"/>
              <a:t>Izdegšanas sindroms</a:t>
            </a:r>
          </a:p>
        </p:txBody>
      </p:sp>
    </p:spTree>
    <p:extLst>
      <p:ext uri="{BB962C8B-B14F-4D97-AF65-F5344CB8AC3E}">
        <p14:creationId xmlns:p14="http://schemas.microsoft.com/office/powerpoint/2010/main" val="331140490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2800"/>
              <a:t>Profesionāļu reakcijas vardarbības novēršanas darbā/ST</a:t>
            </a:r>
          </a:p>
        </p:txBody>
      </p:sp>
      <p:sp>
        <p:nvSpPr>
          <p:cNvPr id="3" name="Sisällön paikkamerkki 2"/>
          <p:cNvSpPr>
            <a:spLocks noGrp="1"/>
          </p:cNvSpPr>
          <p:nvPr>
            <p:ph idx="1"/>
          </p:nvPr>
        </p:nvSpPr>
        <p:spPr>
          <a:xfrm>
            <a:off x="1981200" y="1628801"/>
            <a:ext cx="8229600" cy="4680519"/>
          </a:xfrm>
        </p:spPr>
        <p:txBody>
          <a:bodyPr>
            <a:normAutofit/>
          </a:bodyPr>
          <a:lstStyle/>
          <a:p>
            <a:r>
              <a:rPr lang="lv-LV" i="1"/>
              <a:t>Sekundārā traumēšana</a:t>
            </a:r>
            <a:r>
              <a:rPr lang="lv-LV"/>
              <a:t> ir “apziņas izmaiņu process, ko izraisa atkārtota līdzjūtīga saskarsme ar traumu pārdzīvojušajiem”</a:t>
            </a:r>
          </a:p>
          <a:p>
            <a:pPr lvl="1"/>
            <a:r>
              <a:rPr lang="lv-LV"/>
              <a:t>sevis apziņas izmaiņas; pasaules skatījuma izmaiņas par svarīgiem jautājumiem kā drošību, uzticību un kontroli; garīgo uzskatu izmaiņas</a:t>
            </a:r>
          </a:p>
          <a:p>
            <a:pPr lvl="1"/>
            <a:r>
              <a:rPr lang="lv-LV"/>
              <a:t>dziļas iekšēas apziņas izmaiņas</a:t>
            </a:r>
          </a:p>
          <a:p>
            <a:pPr marL="0" indent="0">
              <a:buNone/>
            </a:pPr>
            <a:r>
              <a:rPr lang="lv-LV" sz="2400"/>
              <a:t>Jason M. Newell &amp; Gordon A. MacNeil 2010.</a:t>
            </a:r>
          </a:p>
        </p:txBody>
      </p:sp>
    </p:spTree>
    <p:extLst>
      <p:ext uri="{BB962C8B-B14F-4D97-AF65-F5344CB8AC3E}">
        <p14:creationId xmlns:p14="http://schemas.microsoft.com/office/powerpoint/2010/main" val="19773059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1066130"/>
          </a:xfrm>
        </p:spPr>
        <p:txBody>
          <a:bodyPr>
            <a:noAutofit/>
          </a:bodyPr>
          <a:lstStyle/>
          <a:p>
            <a:r>
              <a:rPr lang="lv-LV" sz="3600"/>
              <a:t>Profesionāļu reakcijas vardarbības novēršanas darbā/ST</a:t>
            </a:r>
          </a:p>
        </p:txBody>
      </p:sp>
      <p:sp>
        <p:nvSpPr>
          <p:cNvPr id="3" name="Sisällön paikkamerkki 2"/>
          <p:cNvSpPr>
            <a:spLocks noGrp="1"/>
          </p:cNvSpPr>
          <p:nvPr>
            <p:ph idx="1"/>
          </p:nvPr>
        </p:nvSpPr>
        <p:spPr>
          <a:xfrm>
            <a:off x="1981200" y="1484785"/>
            <a:ext cx="8229600" cy="4641379"/>
          </a:xfrm>
        </p:spPr>
        <p:txBody>
          <a:bodyPr>
            <a:normAutofit/>
          </a:bodyPr>
          <a:lstStyle/>
          <a:p>
            <a:r>
              <a:rPr lang="lv-LV"/>
              <a:t>Profesionāļi, kas uzklausa klientu stāstus par bailēm, sāpēm un ciešanām, var izjust līdzīgas bailes, sāpes un ciešanas, jo viņiem rūp. </a:t>
            </a:r>
          </a:p>
          <a:p>
            <a:r>
              <a:rPr lang="lv-LV"/>
              <a:t>Piemēram, terapeiti, kas strādā ar izvarošanas upuriem, var ar laiku sākt izjust vispārēju pretīgumu pret izvarotājiem, kas tiek attiecināts uz visiem vīriešiem</a:t>
            </a:r>
          </a:p>
          <a:p>
            <a:r>
              <a:rPr lang="lv-LV"/>
              <a:t>Pārmērīgas rūpes vai upuru emocionāla pamešana (jutīguma līmenī), ciniska vai noraidoša attieksme, motivācijas trūkums palīdzet, apātija</a:t>
            </a:r>
          </a:p>
          <a:p>
            <a:r>
              <a:rPr lang="lv-LV"/>
              <a:t>Darbs ar traumām var palielināt paša profesionāļa ievainojamības sajūtu un graut drošības izjūtu</a:t>
            </a:r>
          </a:p>
        </p:txBody>
      </p:sp>
    </p:spTree>
    <p:extLst>
      <p:ext uri="{BB962C8B-B14F-4D97-AF65-F5344CB8AC3E}">
        <p14:creationId xmlns:p14="http://schemas.microsoft.com/office/powerpoint/2010/main" val="15418849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Profesionāļu reakcijas vardarbības novēršanas darbā/ST</a:t>
            </a:r>
          </a:p>
        </p:txBody>
      </p:sp>
      <p:sp>
        <p:nvSpPr>
          <p:cNvPr id="3" name="Sisällön paikkamerkki 2"/>
          <p:cNvSpPr>
            <a:spLocks noGrp="1"/>
          </p:cNvSpPr>
          <p:nvPr>
            <p:ph idx="1"/>
          </p:nvPr>
        </p:nvSpPr>
        <p:spPr/>
        <p:txBody>
          <a:bodyPr>
            <a:normAutofit/>
          </a:bodyPr>
          <a:lstStyle/>
          <a:p>
            <a:r>
              <a:rPr lang="lv-LV"/>
              <a:t>Simptomi, kas bieži paliek nepamanīti, var ietvert psiholoģiskas problēmas kā </a:t>
            </a:r>
          </a:p>
          <a:p>
            <a:pPr lvl="1"/>
            <a:r>
              <a:rPr lang="lv-LV"/>
              <a:t>trauksmi, atsvešināšanos, vairīšanos no saskarsmes, kļūšanu nosodošam, dusmas, depresiju, somatizāciju, miega traucējumus, murgus, bezspēcības sajūtu, spēku izsīkumu (fizisku vai emocionālu), sagrautus uzskatus par sevi un citiem </a:t>
            </a:r>
          </a:p>
          <a:p>
            <a:r>
              <a:rPr lang="lv-LV"/>
              <a:t>Fiziski spēku izsīkuma simptomi kā</a:t>
            </a:r>
          </a:p>
          <a:p>
            <a:pPr lvl="1"/>
            <a:r>
              <a:rPr lang="lv-LV"/>
              <a:t>nelabums, galvassāpes, vispārēju saspringumu, ķermeņa temperatūras izmaiņas, reiboņus, ģībšanu un dzirdes traucējumus</a:t>
            </a:r>
          </a:p>
          <a:p>
            <a:pPr marL="57150" indent="0">
              <a:buNone/>
            </a:pPr>
            <a:r>
              <a:rPr lang="lv-LV" sz="1800"/>
              <a:t>Ginny Sprang et al. 2007.</a:t>
            </a:r>
          </a:p>
        </p:txBody>
      </p:sp>
    </p:spTree>
    <p:extLst>
      <p:ext uri="{BB962C8B-B14F-4D97-AF65-F5344CB8AC3E}">
        <p14:creationId xmlns:p14="http://schemas.microsoft.com/office/powerpoint/2010/main" val="254635614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Profesionāļu reakcijas vardarbības novēršanas darbā/STS</a:t>
            </a:r>
          </a:p>
        </p:txBody>
      </p:sp>
      <p:sp>
        <p:nvSpPr>
          <p:cNvPr id="3" name="Sisällön paikkamerkki 2"/>
          <p:cNvSpPr>
            <a:spLocks noGrp="1"/>
          </p:cNvSpPr>
          <p:nvPr>
            <p:ph idx="1"/>
          </p:nvPr>
        </p:nvSpPr>
        <p:spPr/>
        <p:txBody>
          <a:bodyPr>
            <a:normAutofit/>
          </a:bodyPr>
          <a:lstStyle/>
          <a:p>
            <a:r>
              <a:rPr lang="lv-LV" i="1"/>
              <a:t>Sekundārais traumatiskais stress</a:t>
            </a:r>
            <a:r>
              <a:rPr lang="lv-LV"/>
              <a:t> rodas no </a:t>
            </a:r>
          </a:p>
          <a:p>
            <a:pPr lvl="1"/>
            <a:r>
              <a:rPr lang="lv-LV"/>
              <a:t>iesaistīšanās līdzjūtīgās attiecībās ar cilvēku, kas cieš no traumatiskas pieredzes, un šī cilvēka spēcīgo vai šausminošo traumas izjūtu pieredzēšanas </a:t>
            </a:r>
          </a:p>
          <a:p>
            <a:pPr lvl="1"/>
            <a:r>
              <a:rPr lang="lv-LV"/>
              <a:t>palīdzēšanas vai vēlmes palīdzēt cilvēkam [vai klientam] ciešanās</a:t>
            </a:r>
          </a:p>
          <a:p>
            <a:pPr lvl="1"/>
            <a:r>
              <a:rPr lang="lv-LV"/>
              <a:t>Vairāk ārēju uzvedības simptomu</a:t>
            </a:r>
          </a:p>
          <a:p>
            <a:pPr lvl="1"/>
            <a:r>
              <a:rPr lang="lv-LV"/>
              <a:t>Var iekļaut visus PTSS simptomus</a:t>
            </a:r>
          </a:p>
          <a:p>
            <a:pPr marL="0" indent="0">
              <a:buNone/>
            </a:pPr>
            <a:r>
              <a:rPr lang="lv-LV" sz="2400"/>
              <a:t>Jason M. Newell &amp; Gordon A. MacNeil 2010.</a:t>
            </a:r>
          </a:p>
        </p:txBody>
      </p:sp>
    </p:spTree>
    <p:extLst>
      <p:ext uri="{BB962C8B-B14F-4D97-AF65-F5344CB8AC3E}">
        <p14:creationId xmlns:p14="http://schemas.microsoft.com/office/powerpoint/2010/main" val="1529319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3200"/>
              <a:t>Seksuāla vardarbība pret vecāka gadagājuma sievietēm</a:t>
            </a:r>
          </a:p>
        </p:txBody>
      </p:sp>
      <p:sp>
        <p:nvSpPr>
          <p:cNvPr id="3" name="Sisällön paikkamerkki 2"/>
          <p:cNvSpPr>
            <a:spLocks noGrp="1"/>
          </p:cNvSpPr>
          <p:nvPr>
            <p:ph idx="1"/>
          </p:nvPr>
        </p:nvSpPr>
        <p:spPr>
          <a:xfrm>
            <a:off x="1981200" y="1275841"/>
            <a:ext cx="8229600" cy="4857403"/>
          </a:xfrm>
        </p:spPr>
        <p:txBody>
          <a:bodyPr>
            <a:normAutofit/>
          </a:bodyPr>
          <a:lstStyle/>
          <a:p>
            <a:r>
              <a:rPr lang="lv-LV"/>
              <a:t>Varmākas pārsvarā bija gados jaunāki par saviem upuriem</a:t>
            </a:r>
          </a:p>
          <a:p>
            <a:r>
              <a:rPr lang="lv-LV"/>
              <a:t>Ievērojami lielāka daļa likumpārkāpēju bija vecumā līdz 60 gadiem (66%); likumpārkāpēji vecumā no 40 līdz 59 gadiem bija 42% gadījumu</a:t>
            </a:r>
          </a:p>
          <a:p>
            <a:r>
              <a:rPr lang="lv-LV"/>
              <a:t>Pretstatā upuri bija vecumā no 60 līdz 98 gadiem, un lielākā daļa no viņiem bija aptuveni 60 vai 70 gadus veci</a:t>
            </a:r>
          </a:p>
          <a:p>
            <a:r>
              <a:rPr lang="lv-LV"/>
              <a:t>Lielākā daļa upuru personīgi pazina varmāku</a:t>
            </a:r>
          </a:p>
          <a:p>
            <a:r>
              <a:rPr lang="lv-LV"/>
              <a:t>Lielākā daļa uzbrukumu notika upura mājās</a:t>
            </a:r>
          </a:p>
          <a:p>
            <a:pPr marL="0" indent="0">
              <a:buNone/>
            </a:pPr>
            <a:r>
              <a:rPr lang="lv-LV" sz="1800"/>
              <a:t>Bows Hannah &amp; Westmarland Nicole 2015.</a:t>
            </a:r>
          </a:p>
          <a:p>
            <a:endParaRPr lang="en-GB" dirty="0"/>
          </a:p>
        </p:txBody>
      </p:sp>
    </p:spTree>
    <p:extLst>
      <p:ext uri="{BB962C8B-B14F-4D97-AF65-F5344CB8AC3E}">
        <p14:creationId xmlns:p14="http://schemas.microsoft.com/office/powerpoint/2010/main" val="30344932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a:t>Profesionāļu reakcijas vardarbības novēršanas darbā/LN</a:t>
            </a:r>
          </a:p>
        </p:txBody>
      </p:sp>
      <p:sp>
        <p:nvSpPr>
          <p:cNvPr id="3" name="Sisällön paikkamerkki 2"/>
          <p:cNvSpPr>
            <a:spLocks noGrp="1"/>
          </p:cNvSpPr>
          <p:nvPr>
            <p:ph idx="1"/>
          </p:nvPr>
        </p:nvSpPr>
        <p:spPr>
          <a:xfrm>
            <a:off x="1981200" y="1412776"/>
            <a:ext cx="8229600" cy="4896544"/>
          </a:xfrm>
        </p:spPr>
        <p:txBody>
          <a:bodyPr>
            <a:normAutofit/>
          </a:bodyPr>
          <a:lstStyle/>
          <a:p>
            <a:r>
              <a:rPr lang="lv-LV" i="1"/>
              <a:t>Līdzjūtības nogurums</a:t>
            </a:r>
            <a:r>
              <a:rPr lang="lv-LV"/>
              <a:t> ir sindroms, kas ietver sekundārā traumatiskā stresa un profesionālās izdegšanas simptomus</a:t>
            </a:r>
          </a:p>
          <a:p>
            <a:r>
              <a:rPr lang="lv-LV"/>
              <a:t>Jauns termins</a:t>
            </a:r>
          </a:p>
          <a:p>
            <a:r>
              <a:rPr lang="lv-LV"/>
              <a:t>Plašāks termins, kas apraksta vispārējo emocionālā un fiziskā noguruma sajūtu, ko profesionāļi pieredz hroniskas līdzjūtības dēļ, ārstējot pacientus, kuri kaut kādā veidā cieš</a:t>
            </a:r>
          </a:p>
          <a:p>
            <a:r>
              <a:rPr lang="lv-LV"/>
              <a:t>Atkārtotā līdzjūtības izmantošana kombinācijā ar ikdienas darba grūtībām un steigu</a:t>
            </a:r>
          </a:p>
          <a:p>
            <a:r>
              <a:rPr lang="lv-LV"/>
              <a:t>Līdzjūtības nogurumu parasti laika gaitā izjūt pieaugošā mērā.</a:t>
            </a:r>
          </a:p>
          <a:p>
            <a:pPr marL="0" indent="0">
              <a:buNone/>
            </a:pPr>
            <a:r>
              <a:rPr lang="lv-LV" sz="1800"/>
              <a:t> Jason M. Newell &amp; Gordon A. MacNeil 2010. </a:t>
            </a:r>
          </a:p>
        </p:txBody>
      </p:sp>
    </p:spTree>
    <p:extLst>
      <p:ext uri="{BB962C8B-B14F-4D97-AF65-F5344CB8AC3E}">
        <p14:creationId xmlns:p14="http://schemas.microsoft.com/office/powerpoint/2010/main" val="211098453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a:t>Profesionāļu reakcijas vardarbības novēršanas darbā/LN</a:t>
            </a:r>
          </a:p>
        </p:txBody>
      </p:sp>
      <p:sp>
        <p:nvSpPr>
          <p:cNvPr id="3" name="Sisällön paikkamerkki 2"/>
          <p:cNvSpPr>
            <a:spLocks noGrp="1"/>
          </p:cNvSpPr>
          <p:nvPr>
            <p:ph idx="1"/>
          </p:nvPr>
        </p:nvSpPr>
        <p:spPr/>
        <p:txBody>
          <a:bodyPr>
            <a:normAutofit/>
          </a:bodyPr>
          <a:lstStyle/>
          <a:p>
            <a:r>
              <a:rPr lang="lv-LV"/>
              <a:t>Izplatīts starp cilvēkiem – veselības aprūpes darbiniekiem, psihologiem, neatliekamās palīdzības mediķiem –, kuri nepastarpināti strādā ar traumas upuriem</a:t>
            </a:r>
          </a:p>
          <a:p>
            <a:r>
              <a:rPr lang="lv-LV"/>
              <a:t>Visvairāk izplatīts veselības aprūpes jomā</a:t>
            </a:r>
          </a:p>
          <a:p>
            <a:r>
              <a:rPr lang="lv-LV"/>
              <a:t>Kad veselības aprūpes profesionāļiem grūtības sagādā viņu reakcija uz pacientu izciesto traumu,</a:t>
            </a:r>
          </a:p>
          <a:p>
            <a:pPr lvl="1"/>
            <a:r>
              <a:rPr lang="lv-LV"/>
              <a:t>var ciest viņu garīgā veselība, attiecības, darba efektivitāte un fiziskā veselība</a:t>
            </a:r>
          </a:p>
          <a:p>
            <a:pPr marL="57150" indent="0">
              <a:buNone/>
            </a:pPr>
            <a:r>
              <a:rPr lang="lv-LV" sz="2000"/>
              <a:t>S Michie &amp; S Williams 2003.</a:t>
            </a:r>
          </a:p>
          <a:p>
            <a:endParaRPr lang="en-US" dirty="0"/>
          </a:p>
          <a:p>
            <a:pPr marL="514350" indent="-457200"/>
            <a:endParaRPr lang="en-GB" dirty="0"/>
          </a:p>
        </p:txBody>
      </p:sp>
    </p:spTree>
    <p:extLst>
      <p:ext uri="{BB962C8B-B14F-4D97-AF65-F5344CB8AC3E}">
        <p14:creationId xmlns:p14="http://schemas.microsoft.com/office/powerpoint/2010/main" val="238993454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lv-LV" sz="3600"/>
              <a:t>Profesionāļu reakcijas vardarbības novēršanas darbā/LN</a:t>
            </a:r>
          </a:p>
        </p:txBody>
      </p:sp>
      <p:sp>
        <p:nvSpPr>
          <p:cNvPr id="3" name="Sisällön paikkamerkki 2"/>
          <p:cNvSpPr>
            <a:spLocks noGrp="1"/>
          </p:cNvSpPr>
          <p:nvPr>
            <p:ph idx="1"/>
          </p:nvPr>
        </p:nvSpPr>
        <p:spPr/>
        <p:txBody>
          <a:bodyPr>
            <a:normAutofit/>
          </a:bodyPr>
          <a:lstStyle/>
          <a:p>
            <a:r>
              <a:rPr lang="lv-LV"/>
              <a:t>Visaptverošs: sekas var rasties visās dzīves jomās</a:t>
            </a:r>
          </a:p>
          <a:p>
            <a:pPr lvl="1"/>
            <a:r>
              <a:rPr lang="lv-LV"/>
              <a:t>ietekme uz ģimenes dzīvi</a:t>
            </a:r>
          </a:p>
          <a:p>
            <a:pPr lvl="1"/>
            <a:r>
              <a:rPr lang="lv-LV"/>
              <a:t>var mainīties izpratne un priekšstats par dzīvi un pasauli</a:t>
            </a:r>
          </a:p>
          <a:p>
            <a:r>
              <a:rPr lang="lv-LV"/>
              <a:t>Veicinošie faktori veselības aprūpē, piemēram,</a:t>
            </a:r>
          </a:p>
          <a:p>
            <a:pPr lvl="1"/>
            <a:r>
              <a:rPr lang="lv-LV"/>
              <a:t>“klusēšanas kultūra”</a:t>
            </a:r>
          </a:p>
          <a:p>
            <a:pPr lvl="1"/>
            <a:r>
              <a:rPr lang="lv-LV"/>
              <a:t>simptomu nezināšana</a:t>
            </a:r>
          </a:p>
          <a:p>
            <a:pPr lvl="1"/>
            <a:r>
              <a:rPr lang="lv-LV"/>
              <a:t>vāja apmācība par riskiem, kas saistīti ar augsta stresa darbu </a:t>
            </a:r>
          </a:p>
          <a:p>
            <a:endParaRPr lang="en-GB" dirty="0"/>
          </a:p>
        </p:txBody>
      </p:sp>
    </p:spTree>
    <p:extLst>
      <p:ext uri="{BB962C8B-B14F-4D97-AF65-F5344CB8AC3E}">
        <p14:creationId xmlns:p14="http://schemas.microsoft.com/office/powerpoint/2010/main" val="315866814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sz="3200"/>
              <a:t>Sekundārās traumas, sekundārā traumatiskā stresa un līdzjūtības noguruma riska faktori </a:t>
            </a:r>
          </a:p>
        </p:txBody>
      </p:sp>
      <p:sp>
        <p:nvSpPr>
          <p:cNvPr id="3" name="Sisällön paikkamerkki 2"/>
          <p:cNvSpPr>
            <a:spLocks noGrp="1"/>
          </p:cNvSpPr>
          <p:nvPr>
            <p:ph idx="1"/>
          </p:nvPr>
        </p:nvSpPr>
        <p:spPr>
          <a:xfrm>
            <a:off x="1981200" y="1268761"/>
            <a:ext cx="8229600" cy="4857403"/>
          </a:xfrm>
        </p:spPr>
        <p:txBody>
          <a:bodyPr>
            <a:normAutofit/>
          </a:bodyPr>
          <a:lstStyle/>
          <a:p>
            <a:pPr marL="0" indent="0">
              <a:spcBef>
                <a:spcPts val="0"/>
              </a:spcBef>
              <a:buNone/>
            </a:pPr>
            <a:r>
              <a:rPr lang="lv-LV"/>
              <a:t>Mikro līmenis</a:t>
            </a:r>
          </a:p>
          <a:p>
            <a:pPr>
              <a:spcBef>
                <a:spcPts val="0"/>
              </a:spcBef>
            </a:pPr>
            <a:r>
              <a:rPr lang="lv-LV"/>
              <a:t>Profesionāļi ar </a:t>
            </a:r>
          </a:p>
          <a:p>
            <a:pPr lvl="1">
              <a:spcBef>
                <a:spcPts val="0"/>
              </a:spcBef>
            </a:pPr>
            <a:r>
              <a:rPr lang="lv-LV"/>
              <a:t>iepriekš pastāvošu trauksmi</a:t>
            </a:r>
          </a:p>
          <a:p>
            <a:pPr lvl="1">
              <a:spcBef>
                <a:spcPts val="0"/>
              </a:spcBef>
            </a:pPr>
            <a:r>
              <a:rPr lang="lv-LV"/>
              <a:t>garastāvokļa traucējumiem </a:t>
            </a:r>
          </a:p>
          <a:p>
            <a:pPr lvl="1">
              <a:spcBef>
                <a:spcPts val="0"/>
              </a:spcBef>
            </a:pPr>
            <a:r>
              <a:rPr lang="lv-LV"/>
              <a:t>personīgu traumas vēsturi (sevišķi vardarbību pret bērniem un atstāšanu novārtā)</a:t>
            </a:r>
          </a:p>
          <a:p>
            <a:pPr lvl="1">
              <a:spcBef>
                <a:spcPts val="0"/>
              </a:spcBef>
            </a:pPr>
            <a:r>
              <a:rPr lang="lv-LV"/>
              <a:t>lielu pacientu skaitu ar traumu saistītās situācijās un mazu klīnisko pieredzi darbā ar traumētiem klientiem</a:t>
            </a:r>
          </a:p>
          <a:p>
            <a:r>
              <a:rPr lang="lv-LV"/>
              <a:t>tieksmi lietot neadekvātus pārvarēšanas mehānismus kā emociju apspiešanu, distancēšanos no klientiem un vardarbības dinamikas izpildi, reaģējot uz darbu ar traumām</a:t>
            </a:r>
          </a:p>
          <a:p>
            <a:pPr marL="0" indent="0">
              <a:buNone/>
            </a:pPr>
            <a:r>
              <a:rPr lang="lv-LV" sz="1800"/>
              <a:t>Jason M. Newell &amp; Gordon A. MacNeil 2010.</a:t>
            </a:r>
          </a:p>
          <a:p>
            <a:endParaRPr lang="en-GB" dirty="0"/>
          </a:p>
        </p:txBody>
      </p:sp>
    </p:spTree>
    <p:extLst>
      <p:ext uri="{BB962C8B-B14F-4D97-AF65-F5344CB8AC3E}">
        <p14:creationId xmlns:p14="http://schemas.microsoft.com/office/powerpoint/2010/main" val="40748856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2800"/>
              <a:t>Sekundārās traumas (ST), sekundārā traumatiskā stresa (STS) un līdzjūtības noguruma (LN) riska faktori</a:t>
            </a:r>
          </a:p>
        </p:txBody>
      </p:sp>
      <p:sp>
        <p:nvSpPr>
          <p:cNvPr id="3" name="Sisällön paikkamerkki 2"/>
          <p:cNvSpPr>
            <a:spLocks noGrp="1"/>
          </p:cNvSpPr>
          <p:nvPr>
            <p:ph idx="1"/>
          </p:nvPr>
        </p:nvSpPr>
        <p:spPr>
          <a:xfrm>
            <a:off x="1981200" y="1340769"/>
            <a:ext cx="8229600" cy="4785395"/>
          </a:xfrm>
        </p:spPr>
        <p:txBody>
          <a:bodyPr>
            <a:normAutofit lnSpcReduction="10000"/>
          </a:bodyPr>
          <a:lstStyle/>
          <a:p>
            <a:pPr marL="0" indent="0">
              <a:buNone/>
            </a:pPr>
            <a:r>
              <a:rPr lang="lv-LV"/>
              <a:t>Makro līmenis</a:t>
            </a:r>
          </a:p>
          <a:p>
            <a:r>
              <a:rPr lang="lv-LV"/>
              <a:t>Organizāciju īpašības</a:t>
            </a:r>
          </a:p>
          <a:p>
            <a:pPr lvl="1"/>
            <a:r>
              <a:rPr lang="lv-LV"/>
              <a:t>organizatoriski ierobežojumi/aizliegumi</a:t>
            </a:r>
          </a:p>
          <a:p>
            <a:pPr lvl="1"/>
            <a:r>
              <a:rPr lang="lv-LV"/>
              <a:t>nepienācīga pārraudzība</a:t>
            </a:r>
          </a:p>
          <a:p>
            <a:pPr lvl="1"/>
            <a:r>
              <a:rPr lang="lv-LV"/>
              <a:t>klientu resursu pieejamības trūkums</a:t>
            </a:r>
          </a:p>
          <a:p>
            <a:pPr lvl="1"/>
            <a:r>
              <a:rPr lang="lv-LV"/>
              <a:t>profesionālu kolēģu atbalsta trūkums</a:t>
            </a:r>
          </a:p>
          <a:p>
            <a:pPr lvl="1"/>
            <a:r>
              <a:rPr lang="lv-LV"/>
              <a:t>organizācijas kultūra (vērtības, normas)</a:t>
            </a:r>
          </a:p>
          <a:p>
            <a:r>
              <a:rPr lang="lv-LV"/>
              <a:t>Organizācijas kultūrai jāatzīst ST, STS un LN kā normālu reakciju uz klientu traumām pastāvēšana</a:t>
            </a:r>
          </a:p>
          <a:p>
            <a:r>
              <a:rPr lang="lv-LV"/>
              <a:t>Pieņemoša organizācijas kultūra palīdz mazināt stigmu, ja ar traumām strādājošie profesionāļi izjūt tādas reakcijas kā nepilnvērtības vai nespējas sajūtu</a:t>
            </a:r>
          </a:p>
          <a:p>
            <a:pPr marL="0" indent="0">
              <a:buNone/>
            </a:pPr>
            <a:r>
              <a:rPr lang="lv-LV" sz="2000"/>
              <a:t>Jason M. Newell &amp; Gordon A. MacNeil 2010.</a:t>
            </a:r>
          </a:p>
        </p:txBody>
      </p:sp>
    </p:spTree>
    <p:extLst>
      <p:ext uri="{BB962C8B-B14F-4D97-AF65-F5344CB8AC3E}">
        <p14:creationId xmlns:p14="http://schemas.microsoft.com/office/powerpoint/2010/main" val="22814176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a:bodyPr>
          <a:lstStyle/>
          <a:p>
            <a:r>
              <a:rPr lang="lv-LV" sz="3200"/>
              <a:t>Daudzdimensiju pieeja izdegšanai</a:t>
            </a:r>
          </a:p>
        </p:txBody>
      </p:sp>
      <p:sp>
        <p:nvSpPr>
          <p:cNvPr id="3" name="Sisällön paikkamerkki 2"/>
          <p:cNvSpPr>
            <a:spLocks noGrp="1"/>
          </p:cNvSpPr>
          <p:nvPr>
            <p:ph idx="1"/>
          </p:nvPr>
        </p:nvSpPr>
        <p:spPr>
          <a:xfrm>
            <a:off x="1981200" y="1412777"/>
            <a:ext cx="8229600" cy="4896543"/>
          </a:xfrm>
        </p:spPr>
        <p:txBody>
          <a:bodyPr>
            <a:normAutofit fontScale="77500" lnSpcReduction="20000"/>
          </a:bodyPr>
          <a:lstStyle/>
          <a:p>
            <a:r>
              <a:rPr lang="lv-LV" sz="3400"/>
              <a:t>Izdegšanas fenomens ir saistīts ar darba vidi </a:t>
            </a:r>
          </a:p>
          <a:p>
            <a:r>
              <a:rPr lang="lv-LV" sz="3400"/>
              <a:t>Fizisks un emocionāls spēku izsīkums, ko darbinieki var izjust, ja nav apmierināti ar savu darbu un darbā jūtas bezspēcīgi un pārslogoti </a:t>
            </a:r>
          </a:p>
          <a:p>
            <a:r>
              <a:rPr lang="lv-LV" sz="3400"/>
              <a:t>To bieži izraisa, piemēram, jaunas tehnoloģijas un milzīga informācijas plūsma, finansiālas grūtības, maiņu darbs, vairāki pacienti ar sarežģītām diagnozēm, nepārtrauktas izglītības trūkums un slikta komunikācija </a:t>
            </a:r>
          </a:p>
          <a:p>
            <a:r>
              <a:rPr lang="lv-LV" sz="3400"/>
              <a:t>Arī kontroles trūkums pār savu darbu un zems kolēģu un vadības atbalsts </a:t>
            </a:r>
          </a:p>
          <a:p>
            <a:r>
              <a:rPr lang="lv-LV" sz="3400"/>
              <a:t>Neskaidri darba pienākumi un liels darba daudzums ir spēcīgi spēku izsīkumu veicinoši faktori </a:t>
            </a:r>
          </a:p>
          <a:p>
            <a:endParaRPr lang="en-US" sz="1400" dirty="0"/>
          </a:p>
          <a:p>
            <a:pPr marL="0" indent="0">
              <a:buNone/>
            </a:pPr>
            <a:r>
              <a:rPr lang="lv-LV" sz="2300"/>
              <a:t>Selmanovic S, Ramic E, Pranjic N, Brekalo-Lazarevic S, Pasic Z, Alic A. Stress at work and burnout syndrome in hospital doctors. Med Arh 2011;65(4):221–4.</a:t>
            </a:r>
          </a:p>
          <a:p>
            <a:endParaRPr lang="en-GB" dirty="0"/>
          </a:p>
        </p:txBody>
      </p:sp>
    </p:spTree>
    <p:extLst>
      <p:ext uri="{BB962C8B-B14F-4D97-AF65-F5344CB8AC3E}">
        <p14:creationId xmlns:p14="http://schemas.microsoft.com/office/powerpoint/2010/main" val="37557587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06090"/>
          </a:xfrm>
        </p:spPr>
        <p:txBody>
          <a:bodyPr>
            <a:normAutofit/>
          </a:bodyPr>
          <a:lstStyle/>
          <a:p>
            <a:r>
              <a:rPr lang="lv-LV" sz="2800"/>
              <a:t>Daudzdimensiju pieeja izdegšanai</a:t>
            </a:r>
          </a:p>
        </p:txBody>
      </p:sp>
      <p:sp>
        <p:nvSpPr>
          <p:cNvPr id="3" name="Sisällön paikkamerkki 2"/>
          <p:cNvSpPr>
            <a:spLocks noGrp="1"/>
          </p:cNvSpPr>
          <p:nvPr>
            <p:ph idx="1"/>
          </p:nvPr>
        </p:nvSpPr>
        <p:spPr>
          <a:xfrm>
            <a:off x="1981200" y="1052736"/>
            <a:ext cx="8229600" cy="5184576"/>
          </a:xfrm>
        </p:spPr>
        <p:txBody>
          <a:bodyPr>
            <a:normAutofit/>
          </a:bodyPr>
          <a:lstStyle/>
          <a:p>
            <a:r>
              <a:rPr lang="lv-LV"/>
              <a:t>Profesionālā izdegšana ir pakāpenisks fiziska, emocionāla un garīga spēku izsīkuma process, ko rada hroniska saskarsme ar ievainojamiem vai ciešanas jūtošiem cilvēkiem</a:t>
            </a:r>
          </a:p>
          <a:p>
            <a:r>
              <a:rPr lang="lv-LV"/>
              <a:t>Trīs atsevišķas daļas: emocionāls spēku izsīkums, depersonalizācija un mazināta personīga gandarījuma sajūta:</a:t>
            </a:r>
          </a:p>
          <a:p>
            <a:pPr lvl="1"/>
            <a:r>
              <a:rPr lang="lv-LV" i="1"/>
              <a:t>Emocionāls spēku izsīkums</a:t>
            </a:r>
            <a:r>
              <a:rPr lang="lv-LV"/>
              <a:t> ir stāvoklis, kas rodas, kad ārsta emocionālos resursus noārda klientu, pārraudzītāju un organizāciju hroniskās vajadzības, prasības un gaidas</a:t>
            </a:r>
          </a:p>
          <a:p>
            <a:pPr lvl="1"/>
            <a:r>
              <a:rPr lang="lv-LV" i="1"/>
              <a:t>Depersonalizācija</a:t>
            </a:r>
            <a:r>
              <a:rPr lang="lv-LV"/>
              <a:t> (sauc arī par cinismu) nozīmē negatīvās, ciniskās vai pārmērīgi atsvešinātās reakcijas un kolēģiem vai klientiem un viņu situācijām</a:t>
            </a:r>
          </a:p>
          <a:p>
            <a:pPr lvl="1"/>
            <a:r>
              <a:rPr lang="lv-LV" i="1"/>
              <a:t>Personīgās gandarījuma sajūtas samazinājums</a:t>
            </a:r>
            <a:r>
              <a:rPr lang="lv-LV"/>
              <a:t> notiek, kad sociālie darbinieki jūtas nepilnvērtīgi, klientiem nereaģējot uz terapiju par spīti darbinieka centieniem palīdzēt.</a:t>
            </a:r>
          </a:p>
          <a:p>
            <a:pPr marL="0" indent="0">
              <a:buNone/>
            </a:pPr>
            <a:r>
              <a:rPr lang="lv-LV" sz="1800"/>
              <a:t> Jason M. Newell &amp; Gordon A. MacNeil 2010. </a:t>
            </a:r>
          </a:p>
        </p:txBody>
      </p:sp>
    </p:spTree>
    <p:extLst>
      <p:ext uri="{BB962C8B-B14F-4D97-AF65-F5344CB8AC3E}">
        <p14:creationId xmlns:p14="http://schemas.microsoft.com/office/powerpoint/2010/main" val="361443132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a:bodyPr>
          <a:lstStyle/>
          <a:p>
            <a:r>
              <a:rPr lang="lv-LV" sz="2800"/>
              <a:t>Daudzdimensiju pieeja izdegšanai</a:t>
            </a:r>
          </a:p>
        </p:txBody>
      </p:sp>
      <p:sp>
        <p:nvSpPr>
          <p:cNvPr id="3" name="Sisällön paikkamerkki 2"/>
          <p:cNvSpPr>
            <a:spLocks noGrp="1"/>
          </p:cNvSpPr>
          <p:nvPr>
            <p:ph idx="1"/>
          </p:nvPr>
        </p:nvSpPr>
        <p:spPr>
          <a:xfrm>
            <a:off x="1981200" y="1124745"/>
            <a:ext cx="8229600" cy="5184575"/>
          </a:xfrm>
        </p:spPr>
        <p:txBody>
          <a:bodyPr>
            <a:normAutofit/>
          </a:bodyPr>
          <a:lstStyle/>
          <a:p>
            <a:r>
              <a:rPr lang="lv-LV"/>
              <a:t>Profesionālā izdegšana var notikt indivīda, organizācijas vai klienta līmenī (vai līmeņu kobinācijā). </a:t>
            </a:r>
          </a:p>
          <a:p>
            <a:r>
              <a:rPr lang="lv-LV"/>
              <a:t>Pats lielākais profesionālās izdegšanas riska faktors ir cilvēku apkalpošanas darbas kopumā, kur tiek sagaidīta: </a:t>
            </a:r>
          </a:p>
          <a:p>
            <a:pPr lvl="1"/>
            <a:r>
              <a:rPr lang="lv-LV"/>
              <a:t>regulāra emociju izrādīšana</a:t>
            </a:r>
          </a:p>
          <a:p>
            <a:pPr lvl="1"/>
            <a:r>
              <a:rPr lang="lv-LV"/>
              <a:t>hroniska līdzjūtības izmantošana</a:t>
            </a:r>
          </a:p>
          <a:p>
            <a:r>
              <a:rPr lang="lv-LV"/>
              <a:t>Organizatoriski faktori, kas veicina profesionālo izdegšanu, ir:</a:t>
            </a:r>
          </a:p>
          <a:p>
            <a:pPr lvl="1"/>
            <a:r>
              <a:rPr lang="lv-LV"/>
              <a:t>pārmērīgi augsta noslodze</a:t>
            </a:r>
          </a:p>
          <a:p>
            <a:pPr lvl="1"/>
            <a:r>
              <a:rPr lang="lv-LV"/>
              <a:t>nespēja kontrolēt vai ietekmēt savu darbu vai procedūras</a:t>
            </a:r>
          </a:p>
          <a:p>
            <a:pPr lvl="1"/>
            <a:r>
              <a:rPr lang="lv-LV"/>
              <a:t>negodīgums organizācijas struktūrā un disciplīnā</a:t>
            </a:r>
          </a:p>
          <a:p>
            <a:pPr lvl="1"/>
            <a:r>
              <a:rPr lang="lv-LV"/>
              <a:t>zems kolēģu un augstākstāvošo atbalsts</a:t>
            </a:r>
          </a:p>
          <a:p>
            <a:pPr lvl="1"/>
            <a:r>
              <a:rPr lang="lv-LV"/>
              <a:t>vāja apmācība darba vietā</a:t>
            </a:r>
          </a:p>
          <a:p>
            <a:pPr marL="0" indent="0">
              <a:buNone/>
            </a:pPr>
            <a:r>
              <a:rPr lang="lv-LV"/>
              <a:t>Jason M. Newell &amp; Gordon A. MacNeil 2010.</a:t>
            </a:r>
          </a:p>
        </p:txBody>
      </p:sp>
    </p:spTree>
    <p:extLst>
      <p:ext uri="{BB962C8B-B14F-4D97-AF65-F5344CB8AC3E}">
        <p14:creationId xmlns:p14="http://schemas.microsoft.com/office/powerpoint/2010/main" val="421311738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2800"/>
              <a:t>ST, STS, LN, PTSS, izdegšanu mazinošie faktori </a:t>
            </a:r>
          </a:p>
        </p:txBody>
      </p:sp>
      <p:sp>
        <p:nvSpPr>
          <p:cNvPr id="3" name="Sisällön paikkamerkki 2"/>
          <p:cNvSpPr>
            <a:spLocks noGrp="1"/>
          </p:cNvSpPr>
          <p:nvPr>
            <p:ph idx="1"/>
          </p:nvPr>
        </p:nvSpPr>
        <p:spPr/>
        <p:txBody>
          <a:bodyPr>
            <a:normAutofit/>
          </a:bodyPr>
          <a:lstStyle/>
          <a:p>
            <a:r>
              <a:rPr lang="lv-LV"/>
              <a:t>Organizācijas kultūra</a:t>
            </a:r>
          </a:p>
          <a:p>
            <a:pPr lvl="1"/>
            <a:r>
              <a:rPr lang="lv-LV"/>
              <a:t>organizācijas vērtības un kultūra </a:t>
            </a:r>
          </a:p>
          <a:p>
            <a:pPr lvl="1"/>
            <a:r>
              <a:rPr lang="lv-LV"/>
              <a:t>atsaucīga vide </a:t>
            </a:r>
          </a:p>
          <a:p>
            <a:pPr lvl="1"/>
            <a:r>
              <a:rPr lang="lv-LV"/>
              <a:t>darbiniekiem atļauts par sevi parūpēties</a:t>
            </a:r>
          </a:p>
          <a:p>
            <a:pPr lvl="1"/>
            <a:r>
              <a:rPr lang="lv-LV"/>
              <a:t>atļauts slimības gadījumā uz laiku pamest darbu</a:t>
            </a:r>
          </a:p>
          <a:p>
            <a:r>
              <a:rPr lang="lv-LV"/>
              <a:t>Slodze</a:t>
            </a:r>
          </a:p>
          <a:p>
            <a:pPr lvl="1"/>
            <a:r>
              <a:rPr lang="lv-LV"/>
              <a:t>Pētījumos secināts, ka lielāka slodzes dažādība mazina sekundāro traumu</a:t>
            </a:r>
          </a:p>
          <a:p>
            <a:r>
              <a:rPr lang="lv-LV" sz="1600"/>
              <a:t>Holly Bell et al. 2003. </a:t>
            </a:r>
          </a:p>
          <a:p>
            <a:endParaRPr lang="en-GB" dirty="0"/>
          </a:p>
        </p:txBody>
      </p:sp>
    </p:spTree>
    <p:extLst>
      <p:ext uri="{BB962C8B-B14F-4D97-AF65-F5344CB8AC3E}">
        <p14:creationId xmlns:p14="http://schemas.microsoft.com/office/powerpoint/2010/main" val="288805683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a:t>ST, STS, LN, PTSS, izdegšanu mazinošie faktori </a:t>
            </a:r>
          </a:p>
        </p:txBody>
      </p:sp>
      <p:sp>
        <p:nvSpPr>
          <p:cNvPr id="3" name="Sisällön paikkamerkki 2"/>
          <p:cNvSpPr>
            <a:spLocks noGrp="1"/>
          </p:cNvSpPr>
          <p:nvPr>
            <p:ph idx="1"/>
          </p:nvPr>
        </p:nvSpPr>
        <p:spPr/>
        <p:txBody>
          <a:bodyPr>
            <a:normAutofit/>
          </a:bodyPr>
          <a:lstStyle/>
          <a:p>
            <a:r>
              <a:rPr lang="lv-LV"/>
              <a:t>Darba vide</a:t>
            </a:r>
          </a:p>
          <a:p>
            <a:pPr lvl="1"/>
            <a:r>
              <a:rPr lang="lv-LV"/>
              <a:t>droša, ērta</a:t>
            </a:r>
          </a:p>
          <a:p>
            <a:r>
              <a:rPr lang="lv-LV"/>
              <a:t>Izglītība</a:t>
            </a:r>
          </a:p>
          <a:p>
            <a:pPr lvl="1"/>
            <a:r>
              <a:rPr lang="lv-LV"/>
              <a:t>izglītība par traumām mazina sekundārās traumas iespējamību</a:t>
            </a:r>
          </a:p>
          <a:p>
            <a:pPr lvl="1"/>
            <a:r>
              <a:rPr lang="lv-LV"/>
              <a:t>informācija var indivīdiem palīdzēt aprakstīt savus pārdzīvojumus un sniegt kontekstu to saprašanai un reaģēšanai</a:t>
            </a:r>
          </a:p>
          <a:p>
            <a:pPr marL="0" indent="0">
              <a:buNone/>
            </a:pPr>
            <a:r>
              <a:rPr lang="lv-LV" sz="1800"/>
              <a:t>Holly Bell et al. 2003. </a:t>
            </a:r>
          </a:p>
          <a:p>
            <a:pPr lvl="1"/>
            <a:endParaRPr lang="en-GB" dirty="0"/>
          </a:p>
        </p:txBody>
      </p:sp>
    </p:spTree>
    <p:extLst>
      <p:ext uri="{BB962C8B-B14F-4D97-AF65-F5344CB8AC3E}">
        <p14:creationId xmlns:p14="http://schemas.microsoft.com/office/powerpoint/2010/main" val="342404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a:t>Upuru un varmāku attiecības</a:t>
            </a:r>
            <a:br>
              <a:rPr lang="lv-LV"/>
            </a:br>
            <a:r>
              <a:rPr lang="lv-LV" sz="1800"/>
              <a:t>Bows Hannah &amp; Westmarland Nicole 2015.</a:t>
            </a:r>
            <a:br>
              <a:rPr lang="lv-LV" sz="1800"/>
            </a:br>
            <a:endParaRPr lang="lv-LV" sz="1800"/>
          </a:p>
        </p:txBody>
      </p:sp>
      <p:graphicFrame>
        <p:nvGraphicFramePr>
          <p:cNvPr id="6" name="Taulukko 5"/>
          <p:cNvGraphicFramePr>
            <a:graphicFrameLocks noGrp="1"/>
          </p:cNvGraphicFramePr>
          <p:nvPr>
            <p:extLst/>
          </p:nvPr>
        </p:nvGraphicFramePr>
        <p:xfrm>
          <a:off x="2351585" y="1268763"/>
          <a:ext cx="6853377" cy="4904878"/>
        </p:xfrm>
        <a:graphic>
          <a:graphicData uri="http://schemas.openxmlformats.org/drawingml/2006/table">
            <a:tbl>
              <a:tblPr firstRow="1" firstCol="1" bandRow="1">
                <a:tableStyleId>{5C22544A-7EE6-4342-B048-85BDC9FD1C3A}</a:tableStyleId>
              </a:tblPr>
              <a:tblGrid>
                <a:gridCol w="2736304">
                  <a:extLst>
                    <a:ext uri="{9D8B030D-6E8A-4147-A177-3AD203B41FA5}">
                      <a16:colId xmlns:a16="http://schemas.microsoft.com/office/drawing/2014/main" xmlns="" val="20000"/>
                    </a:ext>
                  </a:extLst>
                </a:gridCol>
                <a:gridCol w="2232248">
                  <a:extLst>
                    <a:ext uri="{9D8B030D-6E8A-4147-A177-3AD203B41FA5}">
                      <a16:colId xmlns:a16="http://schemas.microsoft.com/office/drawing/2014/main" xmlns="" val="20001"/>
                    </a:ext>
                  </a:extLst>
                </a:gridCol>
                <a:gridCol w="1884825">
                  <a:extLst>
                    <a:ext uri="{9D8B030D-6E8A-4147-A177-3AD203B41FA5}">
                      <a16:colId xmlns:a16="http://schemas.microsoft.com/office/drawing/2014/main" xmlns="" val="20002"/>
                    </a:ext>
                  </a:extLst>
                </a:gridCol>
              </a:tblGrid>
              <a:tr h="368321">
                <a:tc>
                  <a:txBody>
                    <a:bodyPr/>
                    <a:lstStyle/>
                    <a:p>
                      <a:pPr>
                        <a:lnSpc>
                          <a:spcPct val="115000"/>
                        </a:lnSpc>
                        <a:spcAft>
                          <a:spcPts val="0"/>
                        </a:spcAft>
                      </a:pPr>
                      <a:r>
                        <a:rPr lang="lv-LV" sz="2000"/>
                        <a:t>Attiecības</a:t>
                      </a:r>
                    </a:p>
                  </a:txBody>
                  <a:tcPr marL="68580" marR="68580" marT="0" marB="0"/>
                </a:tc>
                <a:tc>
                  <a:txBody>
                    <a:bodyPr/>
                    <a:lstStyle/>
                    <a:p>
                      <a:pPr>
                        <a:lnSpc>
                          <a:spcPct val="115000"/>
                        </a:lnSpc>
                        <a:spcAft>
                          <a:spcPts val="0"/>
                        </a:spcAft>
                      </a:pPr>
                      <a:r>
                        <a:rPr lang="lv-LV" sz="2000"/>
                        <a:t>N</a:t>
                      </a:r>
                    </a:p>
                  </a:txBody>
                  <a:tcPr marL="68580" marR="68580" marT="0" marB="0"/>
                </a:tc>
                <a:tc>
                  <a:txBody>
                    <a:bodyPr/>
                    <a:lstStyle/>
                    <a:p>
                      <a:pPr>
                        <a:lnSpc>
                          <a:spcPct val="115000"/>
                        </a:lnSpc>
                        <a:spcAft>
                          <a:spcPts val="0"/>
                        </a:spcAft>
                      </a:pPr>
                      <a:r>
                        <a:rPr lang="lv-LV" sz="2000"/>
                        <a:t>%</a:t>
                      </a:r>
                    </a:p>
                  </a:txBody>
                  <a:tcPr marL="68580" marR="68580" marT="0" marB="0"/>
                </a:tc>
                <a:extLst>
                  <a:ext uri="{0D108BD9-81ED-4DB2-BD59-A6C34878D82A}">
                    <a16:rowId xmlns:a16="http://schemas.microsoft.com/office/drawing/2014/main" xmlns="" val="10000"/>
                  </a:ext>
                </a:extLst>
              </a:tr>
              <a:tr h="373991">
                <a:tc>
                  <a:txBody>
                    <a:bodyPr/>
                    <a:lstStyle/>
                    <a:p>
                      <a:pPr>
                        <a:lnSpc>
                          <a:spcPts val="1560"/>
                        </a:lnSpc>
                        <a:spcAft>
                          <a:spcPts val="0"/>
                        </a:spcAft>
                      </a:pPr>
                      <a:r>
                        <a:rPr lang="lv-LV" sz="2000"/>
                        <a:t>Partneris vai vīrs </a:t>
                      </a:r>
                    </a:p>
                  </a:txBody>
                  <a:tcPr marL="68580" marR="68580" marT="0" marB="0" anchor="b"/>
                </a:tc>
                <a:tc>
                  <a:txBody>
                    <a:bodyPr/>
                    <a:lstStyle/>
                    <a:p>
                      <a:pPr>
                        <a:lnSpc>
                          <a:spcPts val="1560"/>
                        </a:lnSpc>
                        <a:spcAft>
                          <a:spcPts val="0"/>
                        </a:spcAft>
                      </a:pPr>
                      <a:r>
                        <a:rPr lang="lv-LV" sz="2000"/>
                        <a:t>108 </a:t>
                      </a:r>
                    </a:p>
                  </a:txBody>
                  <a:tcPr marL="68580" marR="68580" marT="0" marB="0" anchor="b"/>
                </a:tc>
                <a:tc>
                  <a:txBody>
                    <a:bodyPr/>
                    <a:lstStyle/>
                    <a:p>
                      <a:pPr>
                        <a:lnSpc>
                          <a:spcPts val="1560"/>
                        </a:lnSpc>
                        <a:spcAft>
                          <a:spcPts val="0"/>
                        </a:spcAft>
                      </a:pPr>
                      <a:r>
                        <a:rPr lang="lv-LV" sz="2000"/>
                        <a:t>20 </a:t>
                      </a:r>
                    </a:p>
                  </a:txBody>
                  <a:tcPr marL="68580" marR="68580" marT="0" marB="0" anchor="b"/>
                </a:tc>
                <a:extLst>
                  <a:ext uri="{0D108BD9-81ED-4DB2-BD59-A6C34878D82A}">
                    <a16:rowId xmlns:a16="http://schemas.microsoft.com/office/drawing/2014/main" xmlns="" val="10001"/>
                  </a:ext>
                </a:extLst>
              </a:tr>
              <a:tr h="373991">
                <a:tc>
                  <a:txBody>
                    <a:bodyPr/>
                    <a:lstStyle/>
                    <a:p>
                      <a:pPr>
                        <a:lnSpc>
                          <a:spcPts val="1560"/>
                        </a:lnSpc>
                        <a:spcAft>
                          <a:spcPts val="0"/>
                        </a:spcAft>
                      </a:pPr>
                      <a:r>
                        <a:rPr lang="lv-LV" sz="2000"/>
                        <a:t>Bērns </a:t>
                      </a:r>
                    </a:p>
                  </a:txBody>
                  <a:tcPr marL="68580" marR="68580" marT="0" marB="0" anchor="b"/>
                </a:tc>
                <a:tc>
                  <a:txBody>
                    <a:bodyPr/>
                    <a:lstStyle/>
                    <a:p>
                      <a:pPr>
                        <a:lnSpc>
                          <a:spcPts val="1560"/>
                        </a:lnSpc>
                        <a:spcAft>
                          <a:spcPts val="0"/>
                        </a:spcAft>
                      </a:pPr>
                      <a:r>
                        <a:rPr lang="lv-LV" sz="2000"/>
                        <a:t>4 </a:t>
                      </a:r>
                    </a:p>
                  </a:txBody>
                  <a:tcPr marL="68580" marR="68580" marT="0" marB="0" anchor="b"/>
                </a:tc>
                <a:tc>
                  <a:txBody>
                    <a:bodyPr/>
                    <a:lstStyle/>
                    <a:p>
                      <a:pPr>
                        <a:lnSpc>
                          <a:spcPts val="1560"/>
                        </a:lnSpc>
                        <a:spcAft>
                          <a:spcPts val="0"/>
                        </a:spcAft>
                      </a:pPr>
                      <a:r>
                        <a:rPr lang="lv-LV" sz="2000"/>
                        <a:t>1 </a:t>
                      </a:r>
                    </a:p>
                  </a:txBody>
                  <a:tcPr marL="68580" marR="68580" marT="0" marB="0" anchor="b"/>
                </a:tc>
                <a:extLst>
                  <a:ext uri="{0D108BD9-81ED-4DB2-BD59-A6C34878D82A}">
                    <a16:rowId xmlns:a16="http://schemas.microsoft.com/office/drawing/2014/main" xmlns="" val="10002"/>
                  </a:ext>
                </a:extLst>
              </a:tr>
              <a:tr h="373991">
                <a:tc>
                  <a:txBody>
                    <a:bodyPr/>
                    <a:lstStyle/>
                    <a:p>
                      <a:pPr>
                        <a:lnSpc>
                          <a:spcPts val="1560"/>
                        </a:lnSpc>
                        <a:spcAft>
                          <a:spcPts val="0"/>
                        </a:spcAft>
                      </a:pPr>
                      <a:r>
                        <a:rPr lang="lv-LV" sz="2000"/>
                        <a:t>Mazbērns </a:t>
                      </a:r>
                    </a:p>
                  </a:txBody>
                  <a:tcPr marL="68580" marR="68580" marT="0" marB="0" anchor="b"/>
                </a:tc>
                <a:tc>
                  <a:txBody>
                    <a:bodyPr/>
                    <a:lstStyle/>
                    <a:p>
                      <a:pPr>
                        <a:lnSpc>
                          <a:spcPts val="1560"/>
                        </a:lnSpc>
                        <a:spcAft>
                          <a:spcPts val="0"/>
                        </a:spcAft>
                      </a:pPr>
                      <a:r>
                        <a:rPr lang="lv-LV" sz="2000"/>
                        <a:t>2 </a:t>
                      </a:r>
                    </a:p>
                  </a:txBody>
                  <a:tcPr marL="68580" marR="68580" marT="0" marB="0" anchor="b"/>
                </a:tc>
                <a:tc>
                  <a:txBody>
                    <a:bodyPr/>
                    <a:lstStyle/>
                    <a:p>
                      <a:pPr>
                        <a:lnSpc>
                          <a:spcPts val="1560"/>
                        </a:lnSpc>
                        <a:spcAft>
                          <a:spcPts val="0"/>
                        </a:spcAft>
                      </a:pPr>
                      <a:r>
                        <a:rPr lang="lv-LV" sz="2000"/>
                        <a:t>&gt;1 </a:t>
                      </a:r>
                    </a:p>
                  </a:txBody>
                  <a:tcPr marL="68580" marR="68580" marT="0" marB="0" anchor="b"/>
                </a:tc>
                <a:extLst>
                  <a:ext uri="{0D108BD9-81ED-4DB2-BD59-A6C34878D82A}">
                    <a16:rowId xmlns:a16="http://schemas.microsoft.com/office/drawing/2014/main" xmlns="" val="10003"/>
                  </a:ext>
                </a:extLst>
              </a:tr>
              <a:tr h="373991">
                <a:tc>
                  <a:txBody>
                    <a:bodyPr/>
                    <a:lstStyle/>
                    <a:p>
                      <a:pPr>
                        <a:lnSpc>
                          <a:spcPts val="1560"/>
                        </a:lnSpc>
                        <a:spcAft>
                          <a:spcPts val="0"/>
                        </a:spcAft>
                      </a:pPr>
                      <a:r>
                        <a:rPr lang="lv-LV" sz="2000"/>
                        <a:t>Cits ģimenes loceklis </a:t>
                      </a:r>
                    </a:p>
                  </a:txBody>
                  <a:tcPr marL="68580" marR="68580" marT="0" marB="0" anchor="b"/>
                </a:tc>
                <a:tc>
                  <a:txBody>
                    <a:bodyPr/>
                    <a:lstStyle/>
                    <a:p>
                      <a:pPr>
                        <a:lnSpc>
                          <a:spcPts val="1560"/>
                        </a:lnSpc>
                        <a:spcAft>
                          <a:spcPts val="0"/>
                        </a:spcAft>
                      </a:pPr>
                      <a:r>
                        <a:rPr lang="lv-LV" sz="2000"/>
                        <a:t>18 </a:t>
                      </a:r>
                    </a:p>
                  </a:txBody>
                  <a:tcPr marL="68580" marR="68580" marT="0" marB="0" anchor="b"/>
                </a:tc>
                <a:tc>
                  <a:txBody>
                    <a:bodyPr/>
                    <a:lstStyle/>
                    <a:p>
                      <a:pPr>
                        <a:lnSpc>
                          <a:spcPts val="1560"/>
                        </a:lnSpc>
                        <a:spcAft>
                          <a:spcPts val="0"/>
                        </a:spcAft>
                      </a:pPr>
                      <a:r>
                        <a:rPr lang="lv-LV" sz="2000"/>
                        <a:t>3 </a:t>
                      </a:r>
                    </a:p>
                  </a:txBody>
                  <a:tcPr marL="68580" marR="68580" marT="0" marB="0" anchor="b"/>
                </a:tc>
                <a:extLst>
                  <a:ext uri="{0D108BD9-81ED-4DB2-BD59-A6C34878D82A}">
                    <a16:rowId xmlns:a16="http://schemas.microsoft.com/office/drawing/2014/main" xmlns="" val="10004"/>
                  </a:ext>
                </a:extLst>
              </a:tr>
              <a:tr h="373991">
                <a:tc>
                  <a:txBody>
                    <a:bodyPr/>
                    <a:lstStyle/>
                    <a:p>
                      <a:pPr>
                        <a:lnSpc>
                          <a:spcPts val="1560"/>
                        </a:lnSpc>
                        <a:spcAft>
                          <a:spcPts val="0"/>
                        </a:spcAft>
                      </a:pPr>
                      <a:r>
                        <a:rPr lang="lv-LV" sz="2000"/>
                        <a:t>Aprūpētājs, kas nav radinieks </a:t>
                      </a:r>
                    </a:p>
                  </a:txBody>
                  <a:tcPr marL="68580" marR="68580" marT="0" marB="0" anchor="b"/>
                </a:tc>
                <a:tc>
                  <a:txBody>
                    <a:bodyPr/>
                    <a:lstStyle/>
                    <a:p>
                      <a:pPr>
                        <a:lnSpc>
                          <a:spcPts val="1560"/>
                        </a:lnSpc>
                        <a:spcAft>
                          <a:spcPts val="0"/>
                        </a:spcAft>
                      </a:pPr>
                      <a:r>
                        <a:rPr lang="lv-LV" sz="2000"/>
                        <a:t>67 </a:t>
                      </a:r>
                    </a:p>
                  </a:txBody>
                  <a:tcPr marL="68580" marR="68580" marT="0" marB="0" anchor="b"/>
                </a:tc>
                <a:tc>
                  <a:txBody>
                    <a:bodyPr/>
                    <a:lstStyle/>
                    <a:p>
                      <a:pPr>
                        <a:lnSpc>
                          <a:spcPts val="1560"/>
                        </a:lnSpc>
                        <a:spcAft>
                          <a:spcPts val="0"/>
                        </a:spcAft>
                      </a:pPr>
                      <a:r>
                        <a:rPr lang="lv-LV" sz="2000"/>
                        <a:t>12 </a:t>
                      </a:r>
                    </a:p>
                  </a:txBody>
                  <a:tcPr marL="68580" marR="68580" marT="0" marB="0" anchor="b"/>
                </a:tc>
                <a:extLst>
                  <a:ext uri="{0D108BD9-81ED-4DB2-BD59-A6C34878D82A}">
                    <a16:rowId xmlns:a16="http://schemas.microsoft.com/office/drawing/2014/main" xmlns="" val="10005"/>
                  </a:ext>
                </a:extLst>
              </a:tr>
              <a:tr h="373991">
                <a:tc>
                  <a:txBody>
                    <a:bodyPr/>
                    <a:lstStyle/>
                    <a:p>
                      <a:pPr>
                        <a:lnSpc>
                          <a:spcPts val="1560"/>
                        </a:lnSpc>
                        <a:spcAft>
                          <a:spcPts val="0"/>
                        </a:spcAft>
                      </a:pPr>
                      <a:r>
                        <a:rPr lang="lv-LV" sz="2000"/>
                        <a:t>Draugs </a:t>
                      </a:r>
                    </a:p>
                  </a:txBody>
                  <a:tcPr marL="68580" marR="68580" marT="0" marB="0" anchor="b"/>
                </a:tc>
                <a:tc>
                  <a:txBody>
                    <a:bodyPr/>
                    <a:lstStyle/>
                    <a:p>
                      <a:pPr>
                        <a:lnSpc>
                          <a:spcPts val="1560"/>
                        </a:lnSpc>
                        <a:spcAft>
                          <a:spcPts val="0"/>
                        </a:spcAft>
                      </a:pPr>
                      <a:r>
                        <a:rPr lang="lv-LV" sz="2000"/>
                        <a:t>20 </a:t>
                      </a:r>
                    </a:p>
                  </a:txBody>
                  <a:tcPr marL="68580" marR="68580" marT="0" marB="0" anchor="b"/>
                </a:tc>
                <a:tc>
                  <a:txBody>
                    <a:bodyPr/>
                    <a:lstStyle/>
                    <a:p>
                      <a:pPr>
                        <a:lnSpc>
                          <a:spcPts val="1560"/>
                        </a:lnSpc>
                        <a:spcAft>
                          <a:spcPts val="0"/>
                        </a:spcAft>
                      </a:pPr>
                      <a:r>
                        <a:rPr lang="lv-LV" sz="2000"/>
                        <a:t>4 </a:t>
                      </a:r>
                    </a:p>
                  </a:txBody>
                  <a:tcPr marL="68580" marR="68580" marT="0" marB="0" anchor="b"/>
                </a:tc>
                <a:extLst>
                  <a:ext uri="{0D108BD9-81ED-4DB2-BD59-A6C34878D82A}">
                    <a16:rowId xmlns:a16="http://schemas.microsoft.com/office/drawing/2014/main" xmlns="" val="10006"/>
                  </a:ext>
                </a:extLst>
              </a:tr>
              <a:tr h="373991">
                <a:tc>
                  <a:txBody>
                    <a:bodyPr/>
                    <a:lstStyle/>
                    <a:p>
                      <a:pPr>
                        <a:lnSpc>
                          <a:spcPts val="1560"/>
                        </a:lnSpc>
                        <a:spcAft>
                          <a:spcPts val="0"/>
                        </a:spcAft>
                      </a:pPr>
                      <a:r>
                        <a:rPr lang="lv-LV" sz="2000"/>
                        <a:t>Kaimiņš </a:t>
                      </a:r>
                    </a:p>
                  </a:txBody>
                  <a:tcPr marL="68580" marR="68580" marT="0" marB="0" anchor="b"/>
                </a:tc>
                <a:tc>
                  <a:txBody>
                    <a:bodyPr/>
                    <a:lstStyle/>
                    <a:p>
                      <a:pPr>
                        <a:lnSpc>
                          <a:spcPts val="1560"/>
                        </a:lnSpc>
                        <a:spcAft>
                          <a:spcPts val="0"/>
                        </a:spcAft>
                      </a:pPr>
                      <a:r>
                        <a:rPr lang="lv-LV" sz="2000"/>
                        <a:t>16 </a:t>
                      </a:r>
                    </a:p>
                  </a:txBody>
                  <a:tcPr marL="68580" marR="68580" marT="0" marB="0" anchor="b"/>
                </a:tc>
                <a:tc>
                  <a:txBody>
                    <a:bodyPr/>
                    <a:lstStyle/>
                    <a:p>
                      <a:pPr>
                        <a:lnSpc>
                          <a:spcPts val="1560"/>
                        </a:lnSpc>
                        <a:spcAft>
                          <a:spcPts val="0"/>
                        </a:spcAft>
                      </a:pPr>
                      <a:r>
                        <a:rPr lang="lv-LV" sz="2000"/>
                        <a:t>3 </a:t>
                      </a:r>
                    </a:p>
                  </a:txBody>
                  <a:tcPr marL="68580" marR="68580" marT="0" marB="0" anchor="b"/>
                </a:tc>
                <a:extLst>
                  <a:ext uri="{0D108BD9-81ED-4DB2-BD59-A6C34878D82A}">
                    <a16:rowId xmlns:a16="http://schemas.microsoft.com/office/drawing/2014/main" xmlns="" val="10007"/>
                  </a:ext>
                </a:extLst>
              </a:tr>
              <a:tr h="373991">
                <a:tc>
                  <a:txBody>
                    <a:bodyPr/>
                    <a:lstStyle/>
                    <a:p>
                      <a:pPr>
                        <a:lnSpc>
                          <a:spcPts val="1560"/>
                        </a:lnSpc>
                        <a:spcAft>
                          <a:spcPts val="0"/>
                        </a:spcAft>
                      </a:pPr>
                      <a:r>
                        <a:rPr lang="lv-LV" sz="2000"/>
                        <a:t>Paziņa </a:t>
                      </a:r>
                    </a:p>
                  </a:txBody>
                  <a:tcPr marL="68580" marR="68580" marT="0" marB="0" anchor="b"/>
                </a:tc>
                <a:tc>
                  <a:txBody>
                    <a:bodyPr/>
                    <a:lstStyle/>
                    <a:p>
                      <a:pPr>
                        <a:lnSpc>
                          <a:spcPts val="1560"/>
                        </a:lnSpc>
                        <a:spcAft>
                          <a:spcPts val="0"/>
                        </a:spcAft>
                      </a:pPr>
                      <a:r>
                        <a:rPr lang="lv-LV" sz="2000"/>
                        <a:t>143 </a:t>
                      </a:r>
                    </a:p>
                  </a:txBody>
                  <a:tcPr marL="68580" marR="68580" marT="0" marB="0" anchor="b"/>
                </a:tc>
                <a:tc>
                  <a:txBody>
                    <a:bodyPr/>
                    <a:lstStyle/>
                    <a:p>
                      <a:pPr>
                        <a:lnSpc>
                          <a:spcPts val="1560"/>
                        </a:lnSpc>
                        <a:spcAft>
                          <a:spcPts val="0"/>
                        </a:spcAft>
                      </a:pPr>
                      <a:r>
                        <a:rPr lang="lv-LV" sz="2000"/>
                        <a:t>26 </a:t>
                      </a:r>
                    </a:p>
                  </a:txBody>
                  <a:tcPr marL="68580" marR="68580" marT="0" marB="0" anchor="b"/>
                </a:tc>
                <a:extLst>
                  <a:ext uri="{0D108BD9-81ED-4DB2-BD59-A6C34878D82A}">
                    <a16:rowId xmlns:a16="http://schemas.microsoft.com/office/drawing/2014/main" xmlns="" val="10008"/>
                  </a:ext>
                </a:extLst>
              </a:tr>
              <a:tr h="373991">
                <a:tc>
                  <a:txBody>
                    <a:bodyPr/>
                    <a:lstStyle/>
                    <a:p>
                      <a:pPr>
                        <a:lnSpc>
                          <a:spcPts val="1560"/>
                        </a:lnSpc>
                        <a:spcAft>
                          <a:spcPts val="0"/>
                        </a:spcAft>
                      </a:pPr>
                      <a:r>
                        <a:rPr lang="lv-LV" sz="2000"/>
                        <a:t>Svešinieks </a:t>
                      </a:r>
                    </a:p>
                  </a:txBody>
                  <a:tcPr marL="68580" marR="68580" marT="0" marB="0" anchor="b"/>
                </a:tc>
                <a:tc>
                  <a:txBody>
                    <a:bodyPr/>
                    <a:lstStyle/>
                    <a:p>
                      <a:pPr>
                        <a:lnSpc>
                          <a:spcPts val="1560"/>
                        </a:lnSpc>
                        <a:spcAft>
                          <a:spcPts val="0"/>
                        </a:spcAft>
                      </a:pPr>
                      <a:r>
                        <a:rPr lang="lv-LV" sz="2000"/>
                        <a:t>103 </a:t>
                      </a:r>
                    </a:p>
                  </a:txBody>
                  <a:tcPr marL="68580" marR="68580" marT="0" marB="0" anchor="b"/>
                </a:tc>
                <a:tc>
                  <a:txBody>
                    <a:bodyPr/>
                    <a:lstStyle/>
                    <a:p>
                      <a:pPr>
                        <a:lnSpc>
                          <a:spcPts val="1560"/>
                        </a:lnSpc>
                        <a:spcAft>
                          <a:spcPts val="0"/>
                        </a:spcAft>
                      </a:pPr>
                      <a:r>
                        <a:rPr lang="lv-LV" sz="2000"/>
                        <a:t>20 </a:t>
                      </a:r>
                    </a:p>
                  </a:txBody>
                  <a:tcPr marL="68580" marR="68580" marT="0" marB="0" anchor="b"/>
                </a:tc>
                <a:extLst>
                  <a:ext uri="{0D108BD9-81ED-4DB2-BD59-A6C34878D82A}">
                    <a16:rowId xmlns:a16="http://schemas.microsoft.com/office/drawing/2014/main" xmlns="" val="10009"/>
                  </a:ext>
                </a:extLst>
              </a:tr>
              <a:tr h="373991">
                <a:tc>
                  <a:txBody>
                    <a:bodyPr/>
                    <a:lstStyle/>
                    <a:p>
                      <a:pPr>
                        <a:lnSpc>
                          <a:spcPts val="1560"/>
                        </a:lnSpc>
                        <a:spcAft>
                          <a:spcPts val="0"/>
                        </a:spcAft>
                      </a:pPr>
                      <a:r>
                        <a:rPr lang="lv-LV" sz="2000"/>
                        <a:t>Cits </a:t>
                      </a:r>
                    </a:p>
                  </a:txBody>
                  <a:tcPr marL="68580" marR="68580" marT="0" marB="0" anchor="b"/>
                </a:tc>
                <a:tc>
                  <a:txBody>
                    <a:bodyPr/>
                    <a:lstStyle/>
                    <a:p>
                      <a:pPr>
                        <a:lnSpc>
                          <a:spcPts val="1560"/>
                        </a:lnSpc>
                        <a:spcAft>
                          <a:spcPts val="0"/>
                        </a:spcAft>
                      </a:pPr>
                      <a:r>
                        <a:rPr lang="lv-LV" sz="2000"/>
                        <a:t>10 </a:t>
                      </a:r>
                    </a:p>
                  </a:txBody>
                  <a:tcPr marL="68580" marR="68580" marT="0" marB="0" anchor="b"/>
                </a:tc>
                <a:tc>
                  <a:txBody>
                    <a:bodyPr/>
                    <a:lstStyle/>
                    <a:p>
                      <a:pPr>
                        <a:lnSpc>
                          <a:spcPts val="1560"/>
                        </a:lnSpc>
                        <a:spcAft>
                          <a:spcPts val="0"/>
                        </a:spcAft>
                      </a:pPr>
                      <a:r>
                        <a:rPr lang="lv-LV" sz="2000"/>
                        <a:t>2 </a:t>
                      </a:r>
                    </a:p>
                  </a:txBody>
                  <a:tcPr marL="68580" marR="68580" marT="0" marB="0" anchor="b"/>
                </a:tc>
                <a:extLst>
                  <a:ext uri="{0D108BD9-81ED-4DB2-BD59-A6C34878D82A}">
                    <a16:rowId xmlns:a16="http://schemas.microsoft.com/office/drawing/2014/main" xmlns="" val="10010"/>
                  </a:ext>
                </a:extLst>
              </a:tr>
              <a:tr h="373991">
                <a:tc>
                  <a:txBody>
                    <a:bodyPr/>
                    <a:lstStyle/>
                    <a:p>
                      <a:pPr>
                        <a:lnSpc>
                          <a:spcPts val="1560"/>
                        </a:lnSpc>
                        <a:spcAft>
                          <a:spcPts val="0"/>
                        </a:spcAft>
                      </a:pPr>
                      <a:r>
                        <a:rPr lang="lv-LV" sz="2000"/>
                        <a:t>Nezināms </a:t>
                      </a:r>
                    </a:p>
                  </a:txBody>
                  <a:tcPr marL="68580" marR="68580" marT="0" marB="0" anchor="b"/>
                </a:tc>
                <a:tc>
                  <a:txBody>
                    <a:bodyPr/>
                    <a:lstStyle/>
                    <a:p>
                      <a:pPr>
                        <a:lnSpc>
                          <a:spcPts val="1560"/>
                        </a:lnSpc>
                        <a:spcAft>
                          <a:spcPts val="0"/>
                        </a:spcAft>
                      </a:pPr>
                      <a:r>
                        <a:rPr lang="lv-LV" sz="2000"/>
                        <a:t>50 </a:t>
                      </a:r>
                    </a:p>
                  </a:txBody>
                  <a:tcPr marL="68580" marR="68580" marT="0" marB="0" anchor="b"/>
                </a:tc>
                <a:tc>
                  <a:txBody>
                    <a:bodyPr/>
                    <a:lstStyle/>
                    <a:p>
                      <a:pPr>
                        <a:lnSpc>
                          <a:spcPts val="1560"/>
                        </a:lnSpc>
                        <a:spcAft>
                          <a:spcPts val="0"/>
                        </a:spcAft>
                      </a:pPr>
                      <a:r>
                        <a:rPr lang="lv-LV" sz="2000"/>
                        <a:t>9 </a:t>
                      </a:r>
                    </a:p>
                  </a:txBody>
                  <a:tcPr marL="68580" marR="68580" marT="0" marB="0" anchor="b"/>
                </a:tc>
                <a:extLst>
                  <a:ext uri="{0D108BD9-81ED-4DB2-BD59-A6C34878D82A}">
                    <a16:rowId xmlns:a16="http://schemas.microsoft.com/office/drawing/2014/main" xmlns="" val="10011"/>
                  </a:ext>
                </a:extLst>
              </a:tr>
              <a:tr h="373991">
                <a:tc>
                  <a:txBody>
                    <a:bodyPr/>
                    <a:lstStyle/>
                    <a:p>
                      <a:pPr>
                        <a:lnSpc>
                          <a:spcPts val="1560"/>
                        </a:lnSpc>
                        <a:spcAft>
                          <a:spcPts val="0"/>
                        </a:spcAft>
                      </a:pPr>
                      <a:r>
                        <a:rPr lang="lv-LV" sz="2000"/>
                        <a:t>Kopā </a:t>
                      </a:r>
                    </a:p>
                  </a:txBody>
                  <a:tcPr marL="68580" marR="68580" marT="0" marB="0" anchor="b"/>
                </a:tc>
                <a:tc>
                  <a:txBody>
                    <a:bodyPr/>
                    <a:lstStyle/>
                    <a:p>
                      <a:pPr>
                        <a:lnSpc>
                          <a:spcPts val="1560"/>
                        </a:lnSpc>
                        <a:spcAft>
                          <a:spcPts val="0"/>
                        </a:spcAft>
                      </a:pPr>
                      <a:r>
                        <a:rPr lang="lv-LV" sz="2000"/>
                        <a:t>541 </a:t>
                      </a:r>
                    </a:p>
                  </a:txBody>
                  <a:tcPr marL="68580" marR="68580" marT="0" marB="0" anchor="b"/>
                </a:tc>
                <a:tc>
                  <a:txBody>
                    <a:bodyPr/>
                    <a:lstStyle/>
                    <a:p>
                      <a:pPr>
                        <a:lnSpc>
                          <a:spcPts val="1560"/>
                        </a:lnSpc>
                        <a:spcAft>
                          <a:spcPts val="0"/>
                        </a:spcAft>
                      </a:pPr>
                      <a:r>
                        <a:rPr lang="lv-LV" sz="2000"/>
                        <a:t>100 </a:t>
                      </a:r>
                    </a:p>
                  </a:txBody>
                  <a:tcPr marL="68580" marR="68580" marT="0" marB="0" anchor="b"/>
                </a:tc>
                <a:extLst>
                  <a:ext uri="{0D108BD9-81ED-4DB2-BD59-A6C34878D82A}">
                    <a16:rowId xmlns:a16="http://schemas.microsoft.com/office/drawing/2014/main" xmlns="" val="10012"/>
                  </a:ext>
                </a:extLst>
              </a:tr>
            </a:tbl>
          </a:graphicData>
        </a:graphic>
      </p:graphicFrame>
      <p:sp>
        <p:nvSpPr>
          <p:cNvPr id="7" name="Rectangle 1"/>
          <p:cNvSpPr>
            <a:spLocks noChangeArrowheads="1"/>
          </p:cNvSpPr>
          <p:nvPr/>
        </p:nvSpPr>
        <p:spPr bwMode="auto">
          <a:xfrm>
            <a:off x="2955926" y="25871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fi-FI" altLang="fi-FI">
              <a:latin typeface="Arial" pitchFamily="34" charset="0"/>
              <a:cs typeface="Arial" pitchFamily="34" charset="0"/>
            </a:endParaRPr>
          </a:p>
        </p:txBody>
      </p:sp>
    </p:spTree>
    <p:extLst>
      <p:ext uri="{BB962C8B-B14F-4D97-AF65-F5344CB8AC3E}">
        <p14:creationId xmlns:p14="http://schemas.microsoft.com/office/powerpoint/2010/main" val="235763856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a:t>ST, STS, LN, PTSS, izdegšanu mazinošie faktori </a:t>
            </a:r>
          </a:p>
        </p:txBody>
      </p:sp>
      <p:sp>
        <p:nvSpPr>
          <p:cNvPr id="3" name="Sisällön paikkamerkki 2"/>
          <p:cNvSpPr>
            <a:spLocks noGrp="1"/>
          </p:cNvSpPr>
          <p:nvPr>
            <p:ph idx="1"/>
          </p:nvPr>
        </p:nvSpPr>
        <p:spPr/>
        <p:txBody>
          <a:bodyPr>
            <a:normAutofit/>
          </a:bodyPr>
          <a:lstStyle/>
          <a:p>
            <a:r>
              <a:rPr lang="lv-LV"/>
              <a:t>Grupas atbalsts/komandas darbs</a:t>
            </a:r>
          </a:p>
          <a:p>
            <a:pPr lvl="1"/>
            <a:r>
              <a:rPr lang="lv-LV"/>
              <a:t>iespējas neformāli apspriest darbu un traumatisku materiālu ar augstākstāvošajiem un kolēģiem </a:t>
            </a:r>
          </a:p>
          <a:p>
            <a:pPr lvl="1"/>
            <a:r>
              <a:rPr lang="lv-LV"/>
              <a:t>incidentu stresa apspriešana ir formālāka metode konkrētu traumatisku notikumu apstrādei, taču tā var būt mazāk noderīga regulāra vai hroniska traumatiska materiāla pārstrādē</a:t>
            </a:r>
          </a:p>
          <a:p>
            <a:pPr lvl="1"/>
            <a:r>
              <a:rPr lang="lv-LV"/>
              <a:t>stresa samazināšana nozīmē nevis simptomu apkarošanu, bet darbu ar sajūtām, kas rodas saskarsmes ar traumēto pacientu laikā un pēc tam. </a:t>
            </a:r>
          </a:p>
          <a:p>
            <a:pPr marL="0" indent="0">
              <a:buNone/>
            </a:pPr>
            <a:r>
              <a:rPr lang="lv-LV" sz="1900"/>
              <a:t>Holly Bell et al. 2003. </a:t>
            </a:r>
          </a:p>
          <a:p>
            <a:endParaRPr lang="en-GB" dirty="0"/>
          </a:p>
        </p:txBody>
      </p:sp>
    </p:spTree>
    <p:extLst>
      <p:ext uri="{BB962C8B-B14F-4D97-AF65-F5344CB8AC3E}">
        <p14:creationId xmlns:p14="http://schemas.microsoft.com/office/powerpoint/2010/main" val="353697626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a:t>ST, STS, LN, PTSS, izdegšanu mazinošie faktori </a:t>
            </a:r>
          </a:p>
        </p:txBody>
      </p:sp>
      <p:sp>
        <p:nvSpPr>
          <p:cNvPr id="3" name="Sisällön paikkamerkki 2"/>
          <p:cNvSpPr>
            <a:spLocks noGrp="1"/>
          </p:cNvSpPr>
          <p:nvPr>
            <p:ph idx="1"/>
          </p:nvPr>
        </p:nvSpPr>
        <p:spPr/>
        <p:txBody>
          <a:bodyPr>
            <a:normAutofit/>
          </a:bodyPr>
          <a:lstStyle/>
          <a:p>
            <a:r>
              <a:rPr lang="lv-LV"/>
              <a:t>Pārraudzība</a:t>
            </a:r>
          </a:p>
          <a:p>
            <a:pPr lvl="1"/>
            <a:r>
              <a:rPr lang="lv-LV"/>
              <a:t>efektīva pārraudzība ir neatņemama sekundārās traumas novēršanas un dziedēšanas sastāvdaļa</a:t>
            </a:r>
          </a:p>
          <a:p>
            <a:pPr lvl="1"/>
            <a:r>
              <a:rPr lang="lv-LV"/>
              <a:t>atbildīga pārraudzība veido attiecības, kurās darbinieks var droši paust bailes, raizes un nespēju</a:t>
            </a:r>
          </a:p>
          <a:p>
            <a:pPr lvl="1"/>
            <a:r>
              <a:rPr lang="lv-LV"/>
              <a:t>Piemēram, iknedēļas grupu tikšanās, kurās traumatisku materiālu un tā personīgo ietekmi var pārstrādāt un normalizēt kā organizācijas darba daļu</a:t>
            </a:r>
          </a:p>
          <a:p>
            <a:r>
              <a:rPr lang="lv-LV"/>
              <a:t>Pieejami konsultācijas resursi, piemēram, kolēģu atbalsta formā</a:t>
            </a:r>
          </a:p>
          <a:p>
            <a:pPr marL="0" indent="0">
              <a:buNone/>
            </a:pPr>
            <a:r>
              <a:rPr lang="lv-LV" sz="1900"/>
              <a:t>Holly Bell et al. 2003. </a:t>
            </a:r>
          </a:p>
          <a:p>
            <a:pPr lvl="1"/>
            <a:endParaRPr lang="en-US" dirty="0"/>
          </a:p>
          <a:p>
            <a:pPr lvl="1"/>
            <a:endParaRPr lang="en-GB" dirty="0"/>
          </a:p>
        </p:txBody>
      </p:sp>
    </p:spTree>
    <p:extLst>
      <p:ext uri="{BB962C8B-B14F-4D97-AF65-F5344CB8AC3E}">
        <p14:creationId xmlns:p14="http://schemas.microsoft.com/office/powerpoint/2010/main" val="33172544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a:t>ST, STS, LN, PTSS, izdegšanu mazinošie faktori </a:t>
            </a:r>
          </a:p>
        </p:txBody>
      </p:sp>
      <p:sp>
        <p:nvSpPr>
          <p:cNvPr id="3" name="Sisällön paikkamerkki 2"/>
          <p:cNvSpPr>
            <a:spLocks noGrp="1"/>
          </p:cNvSpPr>
          <p:nvPr>
            <p:ph idx="1"/>
          </p:nvPr>
        </p:nvSpPr>
        <p:spPr/>
        <p:txBody>
          <a:bodyPr/>
          <a:lstStyle/>
          <a:p>
            <a:r>
              <a:rPr lang="lv-LV"/>
              <a:t>Iespēja saņemt formālas konsultācijas no ekspertiem/organizācijām</a:t>
            </a:r>
          </a:p>
          <a:p>
            <a:r>
              <a:rPr lang="lv-LV"/>
              <a:t>Profesionāļu tīklu izveide</a:t>
            </a:r>
          </a:p>
          <a:p>
            <a:endParaRPr lang="en-GB" dirty="0"/>
          </a:p>
          <a:p>
            <a:pPr marL="0" indent="0">
              <a:buNone/>
            </a:pPr>
            <a:r>
              <a:rPr lang="lv-LV"/>
              <a:t>Pašaprūpe</a:t>
            </a:r>
          </a:p>
          <a:p>
            <a:r>
              <a:rPr lang="lv-LV"/>
              <a:t>Līdzsvars starp darba un privāto dzīvi; dzīves baudīšana; piedzīvot labo un gūt gandarījumu</a:t>
            </a:r>
          </a:p>
          <a:p>
            <a:endParaRPr lang="en-GB" dirty="0"/>
          </a:p>
        </p:txBody>
      </p:sp>
    </p:spTree>
    <p:extLst>
      <p:ext uri="{BB962C8B-B14F-4D97-AF65-F5344CB8AC3E}">
        <p14:creationId xmlns:p14="http://schemas.microsoft.com/office/powerpoint/2010/main" val="83585640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lv-LV"/>
              <a:t>Pārvaldības stratēģijas</a:t>
            </a:r>
          </a:p>
        </p:txBody>
      </p:sp>
      <p:sp>
        <p:nvSpPr>
          <p:cNvPr id="3" name="Sisällön paikkamerkki 2"/>
          <p:cNvSpPr>
            <a:spLocks noGrp="1"/>
          </p:cNvSpPr>
          <p:nvPr>
            <p:ph idx="1"/>
          </p:nvPr>
        </p:nvSpPr>
        <p:spPr>
          <a:xfrm>
            <a:off x="1981200" y="1340769"/>
            <a:ext cx="8229600" cy="4785395"/>
          </a:xfrm>
        </p:spPr>
        <p:txBody>
          <a:bodyPr>
            <a:normAutofit lnSpcReduction="10000"/>
          </a:bodyPr>
          <a:lstStyle/>
          <a:p>
            <a:r>
              <a:rPr lang="lv-LV"/>
              <a:t>Regulāra instrumentu lietošana, lai novērtētu, kādā mērā personāls ir pakļauts šiem apstākļiem.</a:t>
            </a:r>
          </a:p>
          <a:p>
            <a:pPr lvl="1"/>
            <a:r>
              <a:rPr lang="lv-LV"/>
              <a:t>kā izdegšanas un traumatiskā stresa mērinstrumenti apstiprināti Maslaha izdegšanas novērtējums (MBI), sekundārā traumatiskā stresa skala un profesionāļu dzīves kvalitātes skala (ProQOL)</a:t>
            </a:r>
          </a:p>
          <a:p>
            <a:pPr lvl="1"/>
            <a:r>
              <a:rPr lang="lv-LV"/>
              <a:t>tos var izmantot apmācību vai tālākizglītības semināru laikā par šīm tēmām</a:t>
            </a:r>
          </a:p>
          <a:p>
            <a:pPr lvl="1"/>
            <a:r>
              <a:rPr lang="lv-LV"/>
              <a:t>tas var šīs problēmas darbiniekiem leģitimizēt</a:t>
            </a:r>
          </a:p>
          <a:p>
            <a:r>
              <a:rPr lang="lv-LV"/>
              <a:t>Organizatorisko riska faktoru novērtēšana ar MBI un ProQOL</a:t>
            </a:r>
          </a:p>
          <a:p>
            <a:r>
              <a:rPr lang="lv-LV"/>
              <a:t>Studentiem jāmāca galvenās ar profesionālo izdegšanu un STS saistītās iezīmes, brīdinājuma pazīmes un simptomi, kā arī pašaprūpes stratēģijas un tehnikas kā preventīvas prakses uzvedības.</a:t>
            </a:r>
          </a:p>
          <a:p>
            <a:pPr marL="0" indent="0">
              <a:buNone/>
            </a:pPr>
            <a:r>
              <a:rPr lang="lv-LV" sz="2400"/>
              <a:t>Jason M. Newell &amp; Gordon A. MacNeil 2010.</a:t>
            </a:r>
          </a:p>
        </p:txBody>
      </p:sp>
    </p:spTree>
    <p:extLst>
      <p:ext uri="{BB962C8B-B14F-4D97-AF65-F5344CB8AC3E}">
        <p14:creationId xmlns:p14="http://schemas.microsoft.com/office/powerpoint/2010/main" val="7663572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3200"/>
              <a:t>Profesionāļu individuālās pašaprūpes stratēģijas</a:t>
            </a:r>
          </a:p>
        </p:txBody>
      </p:sp>
      <p:sp>
        <p:nvSpPr>
          <p:cNvPr id="3" name="Sisällön paikkamerkki 2"/>
          <p:cNvSpPr>
            <a:spLocks noGrp="1"/>
          </p:cNvSpPr>
          <p:nvPr>
            <p:ph idx="1"/>
          </p:nvPr>
        </p:nvSpPr>
        <p:spPr>
          <a:xfrm>
            <a:off x="1981200" y="1268761"/>
            <a:ext cx="8229600" cy="4857403"/>
          </a:xfrm>
        </p:spPr>
        <p:txBody>
          <a:bodyPr>
            <a:normAutofit/>
          </a:bodyPr>
          <a:lstStyle/>
          <a:p>
            <a:r>
              <a:rPr lang="lv-LV"/>
              <a:t>Darbinieku lietotās prasmes un stratēģijas ar mērķi apmierināt savas personīgās, ar ģimeni saistītās, emocionālās un garīgās/reliģiskās vajadzības, vienlaikus reaģējot uz klientu vajadzībām un prasībām</a:t>
            </a:r>
          </a:p>
          <a:p>
            <a:r>
              <a:rPr lang="lv-LV"/>
              <a:t>izdegšanai jāiekļauj reālistisku mērķu izvirzīšana attiecībā uz darba apjomu un klientu aprūpi, kafijas un pusdienu pārtraukumu izmantošana, pietiekamas atpūtas un izklaides nodrošināšana</a:t>
            </a:r>
          </a:p>
          <a:p>
            <a:r>
              <a:rPr lang="lv-LV"/>
              <a:t>Profesionālu kolēģu sociālais atbalsts, pārņemot īpaši sarežģītu klientu vai emocionālais atbalsts kā mierināšana, izpratnes sniegšana, salīdzinošas atsauksmes, personīgas atsauksmes un humors.</a:t>
            </a:r>
          </a:p>
          <a:p>
            <a:pPr marL="0" indent="0">
              <a:buNone/>
            </a:pPr>
            <a:r>
              <a:rPr lang="lv-LV" sz="1800"/>
              <a:t>Jason M. Newell &amp; Gordon A. MacNeil 2010.</a:t>
            </a:r>
          </a:p>
        </p:txBody>
      </p:sp>
    </p:spTree>
    <p:extLst>
      <p:ext uri="{BB962C8B-B14F-4D97-AF65-F5344CB8AC3E}">
        <p14:creationId xmlns:p14="http://schemas.microsoft.com/office/powerpoint/2010/main" val="357219135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Profesionāļu individuālās pašaprūpes stratēģijas</a:t>
            </a:r>
          </a:p>
        </p:txBody>
      </p:sp>
      <p:sp>
        <p:nvSpPr>
          <p:cNvPr id="3" name="Sisällön paikkamerkki 2"/>
          <p:cNvSpPr>
            <a:spLocks noGrp="1"/>
          </p:cNvSpPr>
          <p:nvPr>
            <p:ph idx="1"/>
          </p:nvPr>
        </p:nvSpPr>
        <p:spPr/>
        <p:txBody>
          <a:bodyPr>
            <a:normAutofit/>
          </a:bodyPr>
          <a:lstStyle/>
          <a:p>
            <a:r>
              <a:rPr lang="lv-LV"/>
              <a:t>individuālu pārvarēšanas stratēģiju un prasmju attīstīšana ir noderīga arī darbiniekiem, kas izjūt STS, ST vai LN.</a:t>
            </a:r>
          </a:p>
          <a:p>
            <a:r>
              <a:rPr lang="lv-LV"/>
              <a:t>Indivīdiem, kas izjūt sekundāro traumatisko stresu pieņemama ārstēšanas iespēja varētu būt psihoterapija, sevišķi indivīdiem ar traumas vēsturi</a:t>
            </a:r>
          </a:p>
          <a:p>
            <a:r>
              <a:rPr lang="lv-LV"/>
              <a:t>ģimenes locekļu un draugu emocionālā un sociālā atbalsta izmantošana</a:t>
            </a:r>
          </a:p>
          <a:p>
            <a:pPr marL="0" indent="0">
              <a:buNone/>
            </a:pPr>
            <a:r>
              <a:rPr lang="lv-LV" sz="1600"/>
              <a:t>Jason M. Newell &amp; Gordon A. MacNeil 2010.</a:t>
            </a:r>
          </a:p>
          <a:p>
            <a:endParaRPr lang="en-GB" dirty="0"/>
          </a:p>
        </p:txBody>
      </p:sp>
    </p:spTree>
    <p:extLst>
      <p:ext uri="{BB962C8B-B14F-4D97-AF65-F5344CB8AC3E}">
        <p14:creationId xmlns:p14="http://schemas.microsoft.com/office/powerpoint/2010/main" val="2621265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a:t>Uzbrukumu notikuma vieta</a:t>
            </a:r>
            <a:br>
              <a:rPr lang="lv-LV"/>
            </a:br>
            <a:r>
              <a:rPr lang="lv-LV" sz="1800"/>
              <a:t>Bows Hannah &amp; Westmarland Nicole 2015.</a:t>
            </a:r>
          </a:p>
        </p:txBody>
      </p:sp>
      <p:graphicFrame>
        <p:nvGraphicFramePr>
          <p:cNvPr id="6" name="Taulukko 5"/>
          <p:cNvGraphicFramePr>
            <a:graphicFrameLocks noGrp="1"/>
          </p:cNvGraphicFramePr>
          <p:nvPr>
            <p:extLst/>
          </p:nvPr>
        </p:nvGraphicFramePr>
        <p:xfrm>
          <a:off x="2351581" y="1268758"/>
          <a:ext cx="7200802" cy="4728484"/>
        </p:xfrm>
        <a:graphic>
          <a:graphicData uri="http://schemas.openxmlformats.org/drawingml/2006/table">
            <a:tbl>
              <a:tblPr firstRow="1" firstCol="1" bandRow="1">
                <a:tableStyleId>{5C22544A-7EE6-4342-B048-85BDC9FD1C3A}</a:tableStyleId>
              </a:tblPr>
              <a:tblGrid>
                <a:gridCol w="3861082">
                  <a:extLst>
                    <a:ext uri="{9D8B030D-6E8A-4147-A177-3AD203B41FA5}">
                      <a16:colId xmlns:a16="http://schemas.microsoft.com/office/drawing/2014/main" xmlns="" val="20000"/>
                    </a:ext>
                  </a:extLst>
                </a:gridCol>
                <a:gridCol w="1741272">
                  <a:extLst>
                    <a:ext uri="{9D8B030D-6E8A-4147-A177-3AD203B41FA5}">
                      <a16:colId xmlns:a16="http://schemas.microsoft.com/office/drawing/2014/main" xmlns="" val="20001"/>
                    </a:ext>
                  </a:extLst>
                </a:gridCol>
                <a:gridCol w="1598448">
                  <a:extLst>
                    <a:ext uri="{9D8B030D-6E8A-4147-A177-3AD203B41FA5}">
                      <a16:colId xmlns:a16="http://schemas.microsoft.com/office/drawing/2014/main" xmlns="" val="20002"/>
                    </a:ext>
                  </a:extLst>
                </a:gridCol>
              </a:tblGrid>
              <a:tr h="453986">
                <a:tc>
                  <a:txBody>
                    <a:bodyPr/>
                    <a:lstStyle/>
                    <a:p>
                      <a:pPr>
                        <a:lnSpc>
                          <a:spcPct val="115000"/>
                        </a:lnSpc>
                        <a:spcBef>
                          <a:spcPts val="830"/>
                        </a:spcBef>
                        <a:spcAft>
                          <a:spcPts val="830"/>
                        </a:spcAft>
                      </a:pPr>
                      <a:r>
                        <a:rPr lang="lv-LV" sz="2000"/>
                        <a:t>Notikuma vieta</a:t>
                      </a:r>
                    </a:p>
                  </a:txBody>
                  <a:tcPr marL="68580" marR="68580" marT="0" marB="0"/>
                </a:tc>
                <a:tc>
                  <a:txBody>
                    <a:bodyPr/>
                    <a:lstStyle/>
                    <a:p>
                      <a:pPr>
                        <a:lnSpc>
                          <a:spcPct val="115000"/>
                        </a:lnSpc>
                        <a:spcBef>
                          <a:spcPts val="830"/>
                        </a:spcBef>
                        <a:spcAft>
                          <a:spcPts val="830"/>
                        </a:spcAft>
                      </a:pPr>
                      <a:r>
                        <a:rPr lang="lv-LV" sz="2000"/>
                        <a:t>N</a:t>
                      </a:r>
                    </a:p>
                  </a:txBody>
                  <a:tcPr marL="68580" marR="68580" marT="0" marB="0"/>
                </a:tc>
                <a:tc>
                  <a:txBody>
                    <a:bodyPr/>
                    <a:lstStyle/>
                    <a:p>
                      <a:pPr>
                        <a:lnSpc>
                          <a:spcPct val="115000"/>
                        </a:lnSpc>
                        <a:spcBef>
                          <a:spcPts val="830"/>
                        </a:spcBef>
                        <a:spcAft>
                          <a:spcPts val="830"/>
                        </a:spcAft>
                      </a:pPr>
                      <a:r>
                        <a:rPr lang="lv-LV" sz="2000"/>
                        <a:t>%</a:t>
                      </a:r>
                    </a:p>
                  </a:txBody>
                  <a:tcPr marL="68580" marR="68580" marT="0" marB="0"/>
                </a:tc>
                <a:extLst>
                  <a:ext uri="{0D108BD9-81ED-4DB2-BD59-A6C34878D82A}">
                    <a16:rowId xmlns:a16="http://schemas.microsoft.com/office/drawing/2014/main" xmlns="" val="10000"/>
                  </a:ext>
                </a:extLst>
              </a:tr>
              <a:tr h="453986">
                <a:tc>
                  <a:txBody>
                    <a:bodyPr/>
                    <a:lstStyle/>
                    <a:p>
                      <a:pPr>
                        <a:lnSpc>
                          <a:spcPct val="115000"/>
                        </a:lnSpc>
                        <a:spcBef>
                          <a:spcPts val="830"/>
                        </a:spcBef>
                        <a:spcAft>
                          <a:spcPts val="830"/>
                        </a:spcAft>
                      </a:pPr>
                      <a:r>
                        <a:rPr lang="lv-LV" sz="2000"/>
                        <a:t>Upura mājas </a:t>
                      </a:r>
                    </a:p>
                  </a:txBody>
                  <a:tcPr marL="68580" marR="68580" marT="0" marB="0"/>
                </a:tc>
                <a:tc>
                  <a:txBody>
                    <a:bodyPr/>
                    <a:lstStyle/>
                    <a:p>
                      <a:pPr>
                        <a:lnSpc>
                          <a:spcPct val="115000"/>
                        </a:lnSpc>
                        <a:spcBef>
                          <a:spcPts val="830"/>
                        </a:spcBef>
                        <a:spcAft>
                          <a:spcPts val="830"/>
                        </a:spcAft>
                      </a:pPr>
                      <a:r>
                        <a:rPr lang="lv-LV" sz="2000"/>
                        <a:t>299</a:t>
                      </a:r>
                    </a:p>
                  </a:txBody>
                  <a:tcPr marL="68580" marR="68580" marT="0" marB="0"/>
                </a:tc>
                <a:tc>
                  <a:txBody>
                    <a:bodyPr/>
                    <a:lstStyle/>
                    <a:p>
                      <a:pPr>
                        <a:lnSpc>
                          <a:spcPct val="115000"/>
                        </a:lnSpc>
                        <a:spcBef>
                          <a:spcPts val="830"/>
                        </a:spcBef>
                        <a:spcAft>
                          <a:spcPts val="830"/>
                        </a:spcAft>
                      </a:pPr>
                      <a:r>
                        <a:rPr lang="lv-LV" sz="2000"/>
                        <a:t>54</a:t>
                      </a:r>
                    </a:p>
                  </a:txBody>
                  <a:tcPr marL="68580" marR="68580" marT="0" marB="0"/>
                </a:tc>
                <a:extLst>
                  <a:ext uri="{0D108BD9-81ED-4DB2-BD59-A6C34878D82A}">
                    <a16:rowId xmlns:a16="http://schemas.microsoft.com/office/drawing/2014/main" xmlns="" val="10001"/>
                  </a:ext>
                </a:extLst>
              </a:tr>
              <a:tr h="453986">
                <a:tc>
                  <a:txBody>
                    <a:bodyPr/>
                    <a:lstStyle/>
                    <a:p>
                      <a:pPr>
                        <a:lnSpc>
                          <a:spcPct val="115000"/>
                        </a:lnSpc>
                        <a:spcBef>
                          <a:spcPts val="830"/>
                        </a:spcBef>
                        <a:spcAft>
                          <a:spcPts val="830"/>
                        </a:spcAft>
                      </a:pPr>
                      <a:r>
                        <a:rPr lang="lv-LV" sz="2000"/>
                        <a:t>Likumpārkāpēja mājas </a:t>
                      </a:r>
                    </a:p>
                  </a:txBody>
                  <a:tcPr marL="68580" marR="68580" marT="0" marB="0"/>
                </a:tc>
                <a:tc>
                  <a:txBody>
                    <a:bodyPr/>
                    <a:lstStyle/>
                    <a:p>
                      <a:pPr>
                        <a:lnSpc>
                          <a:spcPct val="115000"/>
                        </a:lnSpc>
                        <a:spcBef>
                          <a:spcPts val="830"/>
                        </a:spcBef>
                        <a:spcAft>
                          <a:spcPts val="830"/>
                        </a:spcAft>
                      </a:pPr>
                      <a:r>
                        <a:rPr lang="lv-LV" sz="2000"/>
                        <a:t>38</a:t>
                      </a:r>
                    </a:p>
                  </a:txBody>
                  <a:tcPr marL="68580" marR="68580" marT="0" marB="0"/>
                </a:tc>
                <a:tc>
                  <a:txBody>
                    <a:bodyPr/>
                    <a:lstStyle/>
                    <a:p>
                      <a:pPr>
                        <a:lnSpc>
                          <a:spcPct val="115000"/>
                        </a:lnSpc>
                        <a:spcBef>
                          <a:spcPts val="830"/>
                        </a:spcBef>
                        <a:spcAft>
                          <a:spcPts val="830"/>
                        </a:spcAft>
                      </a:pPr>
                      <a:r>
                        <a:rPr lang="lv-LV" sz="2000"/>
                        <a:t>7</a:t>
                      </a:r>
                    </a:p>
                  </a:txBody>
                  <a:tcPr marL="68580" marR="68580" marT="0" marB="0"/>
                </a:tc>
                <a:extLst>
                  <a:ext uri="{0D108BD9-81ED-4DB2-BD59-A6C34878D82A}">
                    <a16:rowId xmlns:a16="http://schemas.microsoft.com/office/drawing/2014/main" xmlns="" val="10002"/>
                  </a:ext>
                </a:extLst>
              </a:tr>
              <a:tr h="453986">
                <a:tc>
                  <a:txBody>
                    <a:bodyPr/>
                    <a:lstStyle/>
                    <a:p>
                      <a:pPr>
                        <a:lnSpc>
                          <a:spcPct val="115000"/>
                        </a:lnSpc>
                        <a:spcBef>
                          <a:spcPts val="830"/>
                        </a:spcBef>
                        <a:spcAft>
                          <a:spcPts val="830"/>
                        </a:spcAft>
                      </a:pPr>
                      <a:r>
                        <a:rPr lang="lv-LV" sz="2000"/>
                        <a:t>Upura un likumpārkāpēja mājas </a:t>
                      </a:r>
                    </a:p>
                  </a:txBody>
                  <a:tcPr marL="68580" marR="68580" marT="0" marB="0"/>
                </a:tc>
                <a:tc>
                  <a:txBody>
                    <a:bodyPr/>
                    <a:lstStyle/>
                    <a:p>
                      <a:pPr>
                        <a:lnSpc>
                          <a:spcPct val="115000"/>
                        </a:lnSpc>
                        <a:spcBef>
                          <a:spcPts val="830"/>
                        </a:spcBef>
                        <a:spcAft>
                          <a:spcPts val="830"/>
                        </a:spcAft>
                      </a:pPr>
                      <a:r>
                        <a:rPr lang="lv-LV" sz="2000"/>
                        <a:t>36</a:t>
                      </a:r>
                    </a:p>
                  </a:txBody>
                  <a:tcPr marL="68580" marR="68580" marT="0" marB="0"/>
                </a:tc>
                <a:tc>
                  <a:txBody>
                    <a:bodyPr/>
                    <a:lstStyle/>
                    <a:p>
                      <a:pPr>
                        <a:lnSpc>
                          <a:spcPct val="115000"/>
                        </a:lnSpc>
                        <a:spcBef>
                          <a:spcPts val="830"/>
                        </a:spcBef>
                        <a:spcAft>
                          <a:spcPts val="830"/>
                        </a:spcAft>
                      </a:pPr>
                      <a:r>
                        <a:rPr lang="lv-LV" sz="2000"/>
                        <a:t>6</a:t>
                      </a:r>
                    </a:p>
                  </a:txBody>
                  <a:tcPr marL="68580" marR="68580" marT="0" marB="0"/>
                </a:tc>
                <a:extLst>
                  <a:ext uri="{0D108BD9-81ED-4DB2-BD59-A6C34878D82A}">
                    <a16:rowId xmlns:a16="http://schemas.microsoft.com/office/drawing/2014/main" xmlns="" val="10003"/>
                  </a:ext>
                </a:extLst>
              </a:tr>
              <a:tr h="560495">
                <a:tc>
                  <a:txBody>
                    <a:bodyPr/>
                    <a:lstStyle/>
                    <a:p>
                      <a:pPr>
                        <a:lnSpc>
                          <a:spcPct val="115000"/>
                        </a:lnSpc>
                        <a:spcBef>
                          <a:spcPts val="830"/>
                        </a:spcBef>
                        <a:spcAft>
                          <a:spcPts val="830"/>
                        </a:spcAft>
                      </a:pPr>
                      <a:r>
                        <a:rPr lang="lv-LV" sz="2000"/>
                        <a:t>Aprūpes nams, slimnīca vai pansionāts </a:t>
                      </a:r>
                    </a:p>
                  </a:txBody>
                  <a:tcPr marL="68580" marR="68580" marT="0" marB="0"/>
                </a:tc>
                <a:tc>
                  <a:txBody>
                    <a:bodyPr/>
                    <a:lstStyle/>
                    <a:p>
                      <a:pPr>
                        <a:lnSpc>
                          <a:spcPct val="115000"/>
                        </a:lnSpc>
                        <a:spcBef>
                          <a:spcPts val="830"/>
                        </a:spcBef>
                        <a:spcAft>
                          <a:spcPts val="830"/>
                        </a:spcAft>
                      </a:pPr>
                      <a:r>
                        <a:rPr lang="lv-LV" sz="2000"/>
                        <a:t>117</a:t>
                      </a:r>
                    </a:p>
                  </a:txBody>
                  <a:tcPr marL="68580" marR="68580" marT="0" marB="0"/>
                </a:tc>
                <a:tc>
                  <a:txBody>
                    <a:bodyPr/>
                    <a:lstStyle/>
                    <a:p>
                      <a:pPr>
                        <a:lnSpc>
                          <a:spcPct val="115000"/>
                        </a:lnSpc>
                        <a:spcBef>
                          <a:spcPts val="830"/>
                        </a:spcBef>
                        <a:spcAft>
                          <a:spcPts val="830"/>
                        </a:spcAft>
                      </a:pPr>
                      <a:r>
                        <a:rPr lang="lv-LV" sz="2000"/>
                        <a:t>21</a:t>
                      </a:r>
                    </a:p>
                  </a:txBody>
                  <a:tcPr marL="68580" marR="68580" marT="0" marB="0"/>
                </a:tc>
                <a:extLst>
                  <a:ext uri="{0D108BD9-81ED-4DB2-BD59-A6C34878D82A}">
                    <a16:rowId xmlns:a16="http://schemas.microsoft.com/office/drawing/2014/main" xmlns="" val="10004"/>
                  </a:ext>
                </a:extLst>
              </a:tr>
              <a:tr h="453986">
                <a:tc>
                  <a:txBody>
                    <a:bodyPr/>
                    <a:lstStyle/>
                    <a:p>
                      <a:pPr>
                        <a:lnSpc>
                          <a:spcPct val="115000"/>
                        </a:lnSpc>
                        <a:spcBef>
                          <a:spcPts val="830"/>
                        </a:spcBef>
                        <a:spcAft>
                          <a:spcPts val="830"/>
                        </a:spcAft>
                      </a:pPr>
                      <a:r>
                        <a:rPr lang="lv-LV" sz="2000"/>
                        <a:t>Publiska vieta, ārtelpas </a:t>
                      </a:r>
                    </a:p>
                  </a:txBody>
                  <a:tcPr marL="68580" marR="68580" marT="0" marB="0"/>
                </a:tc>
                <a:tc>
                  <a:txBody>
                    <a:bodyPr/>
                    <a:lstStyle/>
                    <a:p>
                      <a:pPr>
                        <a:lnSpc>
                          <a:spcPct val="115000"/>
                        </a:lnSpc>
                        <a:spcBef>
                          <a:spcPts val="830"/>
                        </a:spcBef>
                        <a:spcAft>
                          <a:spcPts val="830"/>
                        </a:spcAft>
                      </a:pPr>
                      <a:r>
                        <a:rPr lang="lv-LV" sz="2000"/>
                        <a:t>26</a:t>
                      </a:r>
                    </a:p>
                  </a:txBody>
                  <a:tcPr marL="68580" marR="68580" marT="0" marB="0"/>
                </a:tc>
                <a:tc>
                  <a:txBody>
                    <a:bodyPr/>
                    <a:lstStyle/>
                    <a:p>
                      <a:pPr>
                        <a:lnSpc>
                          <a:spcPct val="115000"/>
                        </a:lnSpc>
                        <a:spcBef>
                          <a:spcPts val="830"/>
                        </a:spcBef>
                        <a:spcAft>
                          <a:spcPts val="830"/>
                        </a:spcAft>
                      </a:pPr>
                      <a:r>
                        <a:rPr lang="lv-LV" sz="2000"/>
                        <a:t>4</a:t>
                      </a:r>
                    </a:p>
                  </a:txBody>
                  <a:tcPr marL="68580" marR="68580" marT="0" marB="0"/>
                </a:tc>
                <a:extLst>
                  <a:ext uri="{0D108BD9-81ED-4DB2-BD59-A6C34878D82A}">
                    <a16:rowId xmlns:a16="http://schemas.microsoft.com/office/drawing/2014/main" xmlns="" val="10005"/>
                  </a:ext>
                </a:extLst>
              </a:tr>
              <a:tr h="453986">
                <a:tc>
                  <a:txBody>
                    <a:bodyPr/>
                    <a:lstStyle/>
                    <a:p>
                      <a:pPr>
                        <a:lnSpc>
                          <a:spcPct val="115000"/>
                        </a:lnSpc>
                        <a:spcBef>
                          <a:spcPts val="830"/>
                        </a:spcBef>
                        <a:spcAft>
                          <a:spcPts val="830"/>
                        </a:spcAft>
                      </a:pPr>
                      <a:r>
                        <a:rPr lang="lv-LV" sz="2000"/>
                        <a:t>Publiska vieta, iekštelpas </a:t>
                      </a:r>
                    </a:p>
                  </a:txBody>
                  <a:tcPr marL="68580" marR="68580" marT="0" marB="0"/>
                </a:tc>
                <a:tc>
                  <a:txBody>
                    <a:bodyPr/>
                    <a:lstStyle/>
                    <a:p>
                      <a:pPr>
                        <a:lnSpc>
                          <a:spcPct val="115000"/>
                        </a:lnSpc>
                        <a:spcBef>
                          <a:spcPts val="830"/>
                        </a:spcBef>
                        <a:spcAft>
                          <a:spcPts val="830"/>
                        </a:spcAft>
                      </a:pPr>
                      <a:r>
                        <a:rPr lang="lv-LV" sz="2000"/>
                        <a:t>9</a:t>
                      </a:r>
                    </a:p>
                  </a:txBody>
                  <a:tcPr marL="68580" marR="68580" marT="0" marB="0"/>
                </a:tc>
                <a:tc>
                  <a:txBody>
                    <a:bodyPr/>
                    <a:lstStyle/>
                    <a:p>
                      <a:pPr>
                        <a:lnSpc>
                          <a:spcPct val="115000"/>
                        </a:lnSpc>
                        <a:spcBef>
                          <a:spcPts val="830"/>
                        </a:spcBef>
                        <a:spcAft>
                          <a:spcPts val="830"/>
                        </a:spcAft>
                      </a:pPr>
                      <a:r>
                        <a:rPr lang="lv-LV" sz="2000"/>
                        <a:t>2</a:t>
                      </a:r>
                    </a:p>
                  </a:txBody>
                  <a:tcPr marL="68580" marR="68580" marT="0" marB="0"/>
                </a:tc>
                <a:extLst>
                  <a:ext uri="{0D108BD9-81ED-4DB2-BD59-A6C34878D82A}">
                    <a16:rowId xmlns:a16="http://schemas.microsoft.com/office/drawing/2014/main" xmlns="" val="10006"/>
                  </a:ext>
                </a:extLst>
              </a:tr>
              <a:tr h="453986">
                <a:tc>
                  <a:txBody>
                    <a:bodyPr/>
                    <a:lstStyle/>
                    <a:p>
                      <a:pPr>
                        <a:lnSpc>
                          <a:spcPct val="115000"/>
                        </a:lnSpc>
                        <a:spcBef>
                          <a:spcPts val="830"/>
                        </a:spcBef>
                        <a:spcAft>
                          <a:spcPts val="830"/>
                        </a:spcAft>
                      </a:pPr>
                      <a:r>
                        <a:rPr lang="lv-LV" sz="2000"/>
                        <a:t>Cits  </a:t>
                      </a:r>
                    </a:p>
                  </a:txBody>
                  <a:tcPr marL="68580" marR="68580" marT="0" marB="0"/>
                </a:tc>
                <a:tc>
                  <a:txBody>
                    <a:bodyPr/>
                    <a:lstStyle/>
                    <a:p>
                      <a:pPr>
                        <a:lnSpc>
                          <a:spcPct val="115000"/>
                        </a:lnSpc>
                        <a:spcBef>
                          <a:spcPts val="830"/>
                        </a:spcBef>
                        <a:spcAft>
                          <a:spcPts val="830"/>
                        </a:spcAft>
                      </a:pPr>
                      <a:r>
                        <a:rPr lang="lv-LV" sz="2000"/>
                        <a:t>16</a:t>
                      </a:r>
                    </a:p>
                  </a:txBody>
                  <a:tcPr marL="68580" marR="68580" marT="0" marB="0"/>
                </a:tc>
                <a:tc>
                  <a:txBody>
                    <a:bodyPr/>
                    <a:lstStyle/>
                    <a:p>
                      <a:pPr>
                        <a:lnSpc>
                          <a:spcPct val="115000"/>
                        </a:lnSpc>
                        <a:spcBef>
                          <a:spcPts val="830"/>
                        </a:spcBef>
                        <a:spcAft>
                          <a:spcPts val="830"/>
                        </a:spcAft>
                      </a:pPr>
                      <a:r>
                        <a:rPr lang="lv-LV" sz="2000"/>
                        <a:t>3</a:t>
                      </a:r>
                    </a:p>
                  </a:txBody>
                  <a:tcPr marL="68580" marR="68580" marT="0" marB="0"/>
                </a:tc>
                <a:extLst>
                  <a:ext uri="{0D108BD9-81ED-4DB2-BD59-A6C34878D82A}">
                    <a16:rowId xmlns:a16="http://schemas.microsoft.com/office/drawing/2014/main" xmlns="" val="10007"/>
                  </a:ext>
                </a:extLst>
              </a:tr>
              <a:tr h="453986">
                <a:tc>
                  <a:txBody>
                    <a:bodyPr/>
                    <a:lstStyle/>
                    <a:p>
                      <a:pPr>
                        <a:lnSpc>
                          <a:spcPct val="115000"/>
                        </a:lnSpc>
                        <a:spcBef>
                          <a:spcPts val="830"/>
                        </a:spcBef>
                        <a:spcAft>
                          <a:spcPts val="830"/>
                        </a:spcAft>
                      </a:pPr>
                      <a:r>
                        <a:rPr lang="lv-LV" sz="2000"/>
                        <a:t>Nezināms  </a:t>
                      </a:r>
                    </a:p>
                  </a:txBody>
                  <a:tcPr marL="68580" marR="68580" marT="0" marB="0"/>
                </a:tc>
                <a:tc>
                  <a:txBody>
                    <a:bodyPr/>
                    <a:lstStyle/>
                    <a:p>
                      <a:pPr>
                        <a:lnSpc>
                          <a:spcPct val="115000"/>
                        </a:lnSpc>
                        <a:spcBef>
                          <a:spcPts val="830"/>
                        </a:spcBef>
                        <a:spcAft>
                          <a:spcPts val="830"/>
                        </a:spcAft>
                      </a:pPr>
                      <a:r>
                        <a:rPr lang="lv-LV" sz="2000"/>
                        <a:t>15 </a:t>
                      </a:r>
                    </a:p>
                  </a:txBody>
                  <a:tcPr marL="68580" marR="68580" marT="0" marB="0"/>
                </a:tc>
                <a:tc>
                  <a:txBody>
                    <a:bodyPr/>
                    <a:lstStyle/>
                    <a:p>
                      <a:pPr>
                        <a:lnSpc>
                          <a:spcPct val="115000"/>
                        </a:lnSpc>
                        <a:spcBef>
                          <a:spcPts val="830"/>
                        </a:spcBef>
                        <a:spcAft>
                          <a:spcPts val="830"/>
                        </a:spcAft>
                      </a:pPr>
                      <a:r>
                        <a:rPr lang="lv-LV" sz="2000"/>
                        <a:t>3</a:t>
                      </a:r>
                    </a:p>
                  </a:txBody>
                  <a:tcPr marL="68580" marR="68580" marT="0" marB="0"/>
                </a:tc>
                <a:extLst>
                  <a:ext uri="{0D108BD9-81ED-4DB2-BD59-A6C34878D82A}">
                    <a16:rowId xmlns:a16="http://schemas.microsoft.com/office/drawing/2014/main" xmlns="" val="10008"/>
                  </a:ext>
                </a:extLst>
              </a:tr>
              <a:tr h="416130">
                <a:tc>
                  <a:txBody>
                    <a:bodyPr/>
                    <a:lstStyle/>
                    <a:p>
                      <a:pPr>
                        <a:lnSpc>
                          <a:spcPct val="115000"/>
                        </a:lnSpc>
                        <a:spcBef>
                          <a:spcPts val="830"/>
                        </a:spcBef>
                        <a:spcAft>
                          <a:spcPts val="830"/>
                        </a:spcAft>
                      </a:pPr>
                      <a:r>
                        <a:rPr lang="lv-LV" sz="2000"/>
                        <a:t>Kopā </a:t>
                      </a:r>
                    </a:p>
                  </a:txBody>
                  <a:tcPr marL="68580" marR="68580" marT="0" marB="0"/>
                </a:tc>
                <a:tc>
                  <a:txBody>
                    <a:bodyPr/>
                    <a:lstStyle/>
                    <a:p>
                      <a:pPr>
                        <a:lnSpc>
                          <a:spcPct val="115000"/>
                        </a:lnSpc>
                        <a:spcBef>
                          <a:spcPts val="830"/>
                        </a:spcBef>
                        <a:spcAft>
                          <a:spcPts val="830"/>
                        </a:spcAft>
                      </a:pPr>
                      <a:r>
                        <a:rPr lang="lv-LV" sz="2000"/>
                        <a:t>556 </a:t>
                      </a:r>
                    </a:p>
                  </a:txBody>
                  <a:tcPr marL="68580" marR="68580" marT="0" marB="0"/>
                </a:tc>
                <a:tc>
                  <a:txBody>
                    <a:bodyPr/>
                    <a:lstStyle/>
                    <a:p>
                      <a:pPr>
                        <a:lnSpc>
                          <a:spcPct val="115000"/>
                        </a:lnSpc>
                        <a:spcBef>
                          <a:spcPts val="830"/>
                        </a:spcBef>
                        <a:spcAft>
                          <a:spcPts val="830"/>
                        </a:spcAft>
                      </a:pPr>
                      <a:r>
                        <a:rPr lang="lv-LV" sz="2000"/>
                        <a:t>100 </a:t>
                      </a: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4216964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562074"/>
          </a:xfrm>
        </p:spPr>
        <p:txBody>
          <a:bodyPr>
            <a:normAutofit fontScale="90000"/>
          </a:bodyPr>
          <a:lstStyle/>
          <a:p>
            <a:r>
              <a:rPr lang="lv-LV"/>
              <a:t>(Upura atstāšana novārtā)</a:t>
            </a:r>
          </a:p>
        </p:txBody>
      </p:sp>
      <p:sp>
        <p:nvSpPr>
          <p:cNvPr id="3" name="Sisällön paikkamerkki 2"/>
          <p:cNvSpPr>
            <a:spLocks noGrp="1"/>
          </p:cNvSpPr>
          <p:nvPr>
            <p:ph idx="1"/>
          </p:nvPr>
        </p:nvSpPr>
        <p:spPr>
          <a:xfrm>
            <a:off x="1981200" y="980728"/>
            <a:ext cx="8229600" cy="5256584"/>
          </a:xfrm>
        </p:spPr>
        <p:txBody>
          <a:bodyPr>
            <a:normAutofit fontScale="77500" lnSpcReduction="20000"/>
          </a:bodyPr>
          <a:lstStyle/>
          <a:p>
            <a:r>
              <a:rPr lang="lv-LV" sz="3800" dirty="0"/>
              <a:t>Notiek aprūpēšanas attiecībās</a:t>
            </a:r>
          </a:p>
          <a:p>
            <a:r>
              <a:rPr lang="lv-LV" sz="3800" dirty="0"/>
              <a:t>Atstāšanā novārtā attiecas uz situācijām, kurās kāda persona, kuras pienākums ir nodrošināt kāda vecāka gadagājuma cilvēka pamatvajadzības, to nedara. </a:t>
            </a:r>
          </a:p>
          <a:p>
            <a:pPr lvl="1"/>
            <a:r>
              <a:rPr lang="lv-LV" dirty="0"/>
              <a:t>Tas nozīmē tādas personas vajadzību nenodrošināšanu, kura nespēj šīs vajadzības nodrošināt pati</a:t>
            </a:r>
          </a:p>
          <a:p>
            <a:pPr lvl="1"/>
            <a:r>
              <a:rPr lang="lv-LV" dirty="0"/>
              <a:t>šis var nozīmēt arī no aprūpes atkarīga vecāka gadagājuma cilvēka atstāšanu novārtā</a:t>
            </a:r>
          </a:p>
          <a:p>
            <a:r>
              <a:rPr lang="lv-LV" sz="3800" dirty="0"/>
              <a:t>Nenodrošinot viņa vai viņas ikdienišķās vajadzības, vai nenodrošinot atbilstošu vai nepieciešamu:</a:t>
            </a:r>
          </a:p>
          <a:p>
            <a:pPr lvl="1"/>
            <a:r>
              <a:rPr lang="lv-LV" dirty="0"/>
              <a:t>Uzturu vai dzeramo;</a:t>
            </a:r>
          </a:p>
          <a:p>
            <a:pPr lvl="1"/>
            <a:r>
              <a:rPr lang="lv-LV" dirty="0"/>
              <a:t>Patvērumu;</a:t>
            </a:r>
          </a:p>
          <a:p>
            <a:pPr lvl="1"/>
            <a:r>
              <a:rPr lang="lv-LV" dirty="0"/>
              <a:t>Tīras drēbes un gultasveļu;</a:t>
            </a:r>
          </a:p>
          <a:p>
            <a:pPr lvl="1"/>
            <a:r>
              <a:rPr lang="lv-LV" dirty="0"/>
              <a:t>Sabiedrību (komunikācija); un</a:t>
            </a:r>
          </a:p>
          <a:p>
            <a:pPr lvl="1"/>
            <a:r>
              <a:rPr lang="lv-LV" dirty="0"/>
              <a:t>Gultai piesaistīta cilvēka regulāra nepagriešana uz otriem sāniem vai tml., tādējādi neradot cilvēkam stīvumu vai nogulējumus.</a:t>
            </a:r>
          </a:p>
          <a:p>
            <a:r>
              <a:rPr lang="lv-LV" sz="3800" dirty="0"/>
              <a:t>Var būt gan ar nodomu, gan bez nodoma</a:t>
            </a:r>
          </a:p>
          <a:p>
            <a:pPr marL="457200" lvl="1" indent="0">
              <a:buNone/>
            </a:pPr>
            <a:endParaRPr lang="en-US" dirty="0"/>
          </a:p>
          <a:p>
            <a:pPr marL="57150" indent="0">
              <a:buNone/>
            </a:pPr>
            <a:r>
              <a:rPr lang="lv-LV" sz="2500" dirty="0" err="1"/>
              <a:t>The</a:t>
            </a:r>
            <a:r>
              <a:rPr lang="lv-LV" sz="2500" dirty="0"/>
              <a:t> </a:t>
            </a:r>
            <a:r>
              <a:rPr lang="lv-LV" sz="2500" dirty="0" err="1"/>
              <a:t>Respect</a:t>
            </a:r>
            <a:r>
              <a:rPr lang="lv-LV" sz="2500" dirty="0"/>
              <a:t> </a:t>
            </a:r>
            <a:r>
              <a:rPr lang="lv-LV" sz="2500" dirty="0" err="1"/>
              <a:t>Aging</a:t>
            </a:r>
            <a:r>
              <a:rPr lang="lv-LV" sz="2500" dirty="0"/>
              <a:t>  2013.</a:t>
            </a:r>
          </a:p>
          <a:p>
            <a:endParaRPr lang="en-GB" dirty="0"/>
          </a:p>
        </p:txBody>
      </p:sp>
    </p:spTree>
    <p:extLst>
      <p:ext uri="{BB962C8B-B14F-4D97-AF65-F5344CB8AC3E}">
        <p14:creationId xmlns:p14="http://schemas.microsoft.com/office/powerpoint/2010/main" val="162716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lv-LV"/>
              <a:t>(Atstāšana novārtā)</a:t>
            </a:r>
          </a:p>
        </p:txBody>
      </p:sp>
      <p:sp>
        <p:nvSpPr>
          <p:cNvPr id="3" name="Sisällön paikkamerkki 2"/>
          <p:cNvSpPr>
            <a:spLocks noGrp="1"/>
          </p:cNvSpPr>
          <p:nvPr>
            <p:ph idx="1"/>
          </p:nvPr>
        </p:nvSpPr>
        <p:spPr/>
        <p:txBody>
          <a:bodyPr>
            <a:normAutofit/>
          </a:bodyPr>
          <a:lstStyle/>
          <a:p>
            <a:r>
              <a:rPr lang="lv-LV"/>
              <a:t>Medicīniska rakstura atstāšana novārtā </a:t>
            </a:r>
          </a:p>
          <a:p>
            <a:pPr lvl="1"/>
            <a:r>
              <a:rPr lang="lv-LV"/>
              <a:t>Īpašu uztura prasību neievērošana;</a:t>
            </a:r>
          </a:p>
          <a:p>
            <a:pPr lvl="1"/>
            <a:r>
              <a:rPr lang="lv-LV"/>
              <a:t>Vajadzīgo medikamentu nenodrošināšana;</a:t>
            </a:r>
          </a:p>
          <a:p>
            <a:pPr lvl="1"/>
            <a:r>
              <a:rPr lang="lv-LV"/>
              <a:t>Ārsta neizsaukšana; medicīniska stāvokļa, ievainojuma vai problēmas neziņošana vai atturēšanās no rīcības; un</a:t>
            </a:r>
          </a:p>
          <a:p>
            <a:pPr lvl="1"/>
            <a:r>
              <a:rPr lang="lv-LV"/>
              <a:t>Medikamentu iespājamo negatīvo blakusparādību nezināšana.</a:t>
            </a:r>
          </a:p>
          <a:p>
            <a:pPr marL="0" indent="0">
              <a:buNone/>
            </a:pPr>
            <a:r>
              <a:rPr lang="lv-LV" sz="1800"/>
              <a:t>The Respect Aging 2013.</a:t>
            </a:r>
          </a:p>
        </p:txBody>
      </p:sp>
    </p:spTree>
    <p:extLst>
      <p:ext uri="{BB962C8B-B14F-4D97-AF65-F5344CB8AC3E}">
        <p14:creationId xmlns:p14="http://schemas.microsoft.com/office/powerpoint/2010/main" val="3433709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lstStyle/>
          <a:p>
            <a:r>
              <a:rPr lang="lv-LV"/>
              <a:t>Institucionāla vardarbība</a:t>
            </a:r>
          </a:p>
        </p:txBody>
      </p:sp>
      <p:sp>
        <p:nvSpPr>
          <p:cNvPr id="3" name="Sisällön paikkamerkki 2"/>
          <p:cNvSpPr>
            <a:spLocks noGrp="1"/>
          </p:cNvSpPr>
          <p:nvPr>
            <p:ph idx="1"/>
          </p:nvPr>
        </p:nvSpPr>
        <p:spPr/>
        <p:txBody>
          <a:bodyPr>
            <a:normAutofit/>
          </a:bodyPr>
          <a:lstStyle/>
          <a:p>
            <a:r>
              <a:rPr lang="lv-LV"/>
              <a:t>Aiztures saites</a:t>
            </a:r>
          </a:p>
          <a:p>
            <a:pPr lvl="1"/>
            <a:r>
              <a:rPr lang="lv-LV"/>
              <a:t>Piespiedu izolēšana;</a:t>
            </a:r>
          </a:p>
          <a:p>
            <a:pPr lvl="1"/>
            <a:r>
              <a:rPr lang="lv-LV"/>
              <a:t>Pārlieku liela, nepamatota vai nevajadzīga fiziska ierobežošana;</a:t>
            </a:r>
          </a:p>
          <a:p>
            <a:pPr lvl="1"/>
            <a:r>
              <a:rPr lang="lv-LV"/>
              <a:t>Personas piespiešana palikt gultā;</a:t>
            </a:r>
          </a:p>
          <a:p>
            <a:pPr lvl="1"/>
            <a:r>
              <a:rPr lang="lv-LV"/>
              <a:t>Nepamatota medikamentu lietošana ar mērķi kontrolēt cilvēku (dēvēta arī par “ķīmisku aizturēšanu”)</a:t>
            </a:r>
          </a:p>
          <a:p>
            <a:pPr lvl="1"/>
            <a:r>
              <a:rPr lang="lv-LV"/>
              <a:t>Personas piesiešana pie gultas vai krēsla.</a:t>
            </a:r>
          </a:p>
          <a:p>
            <a:pPr marL="0" indent="0">
              <a:buNone/>
            </a:pPr>
            <a:r>
              <a:rPr lang="lv-LV" sz="1400"/>
              <a:t>The Respect Aging 2013.</a:t>
            </a:r>
          </a:p>
          <a:p>
            <a:pPr marL="0" indent="0">
              <a:buNone/>
            </a:pPr>
            <a:endParaRPr lang="en-GB" sz="1400" dirty="0"/>
          </a:p>
        </p:txBody>
      </p:sp>
    </p:spTree>
    <p:extLst>
      <p:ext uri="{BB962C8B-B14F-4D97-AF65-F5344CB8AC3E}">
        <p14:creationId xmlns:p14="http://schemas.microsoft.com/office/powerpoint/2010/main" val="194243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lstStyle/>
          <a:p>
            <a:r>
              <a:rPr lang="lv-LV"/>
              <a:t>Institucionāla vardarbība</a:t>
            </a:r>
          </a:p>
        </p:txBody>
      </p:sp>
      <p:sp>
        <p:nvSpPr>
          <p:cNvPr id="3" name="Sisällön paikkamerkki 2"/>
          <p:cNvSpPr>
            <a:spLocks noGrp="1"/>
          </p:cNvSpPr>
          <p:nvPr>
            <p:ph idx="1"/>
          </p:nvPr>
        </p:nvSpPr>
        <p:spPr>
          <a:xfrm>
            <a:off x="1981200" y="1196753"/>
            <a:ext cx="8229600" cy="4929411"/>
          </a:xfrm>
        </p:spPr>
        <p:txBody>
          <a:bodyPr>
            <a:normAutofit/>
          </a:bodyPr>
          <a:lstStyle/>
          <a:p>
            <a:r>
              <a:rPr lang="lv-LV"/>
              <a:t>zemi aprūpes standarti, pārlieku stingra rutīna un savlaicīga nereaģēšana uz vecāka gadagājuma cilvēku sarežģītajām vajadzībām</a:t>
            </a:r>
          </a:p>
          <a:p>
            <a:r>
              <a:rPr lang="lv-LV"/>
              <a:t>atstāšana novārtā, psiholoģiska un fiziska vardarbība, seksuāla vardarbība no aprūpes darbinieku puses</a:t>
            </a:r>
          </a:p>
          <a:p>
            <a:r>
              <a:rPr lang="lv-LV"/>
              <a:t>psiholoģiska un fiziska vardarbība, seksuāla vardarbība no citu aprūpes saņēmēju puses</a:t>
            </a:r>
          </a:p>
          <a:p>
            <a:r>
              <a:rPr lang="lv-LV"/>
              <a:t>nepiemērota aiztures līdzekļu izmantošana veselības aprūpes nozarē, ieskaitot mehāniskus un ķīmiskus līdzekļus</a:t>
            </a:r>
          </a:p>
          <a:p>
            <a:pPr lvl="2"/>
            <a:r>
              <a:rPr lang="lv-LV"/>
              <a:t>aiztures līdzekļu izmantošana tiek uzskatīta par personas tiesību un cieņas apspiešanu / noliegšanu</a:t>
            </a:r>
          </a:p>
          <a:p>
            <a:pPr lvl="2"/>
            <a:r>
              <a:rPr lang="lv-LV"/>
              <a:t>Aiztures līdzekļus vajadzētu izmantot tikai ārkārtējos apstākļos (piemēram, vecāka gadagājuma cilvēka drošības nolūkos)</a:t>
            </a:r>
          </a:p>
          <a:p>
            <a:pPr marL="0" indent="0">
              <a:buNone/>
            </a:pPr>
            <a:r>
              <a:rPr lang="lv-LV" sz="1800"/>
              <a:t>Marita O’Brien, et al. 2016.</a:t>
            </a:r>
          </a:p>
        </p:txBody>
      </p:sp>
    </p:spTree>
    <p:extLst>
      <p:ext uri="{BB962C8B-B14F-4D97-AF65-F5344CB8AC3E}">
        <p14:creationId xmlns:p14="http://schemas.microsoft.com/office/powerpoint/2010/main" val="1969413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06090"/>
          </a:xfrm>
        </p:spPr>
        <p:txBody>
          <a:bodyPr>
            <a:normAutofit fontScale="90000"/>
          </a:bodyPr>
          <a:lstStyle/>
          <a:p>
            <a:r>
              <a:rPr lang="lv-LV" sz="3200"/>
              <a:t>Vardarbības pret vecāka gadagājuma cilvēkiem veidi/Cilvēktiesības</a:t>
            </a:r>
          </a:p>
        </p:txBody>
      </p:sp>
      <p:sp>
        <p:nvSpPr>
          <p:cNvPr id="3" name="Sisällön paikkamerkki 2"/>
          <p:cNvSpPr>
            <a:spLocks noGrp="1"/>
          </p:cNvSpPr>
          <p:nvPr>
            <p:ph idx="1"/>
          </p:nvPr>
        </p:nvSpPr>
        <p:spPr>
          <a:xfrm>
            <a:off x="1981200" y="980729"/>
            <a:ext cx="8229600" cy="5145435"/>
          </a:xfrm>
        </p:spPr>
        <p:txBody>
          <a:bodyPr>
            <a:normAutofit/>
          </a:bodyPr>
          <a:lstStyle/>
          <a:p>
            <a:r>
              <a:rPr lang="lv-LV"/>
              <a:t>Personisko tiesību pārkāpšana Saistīts ar cilvēktiesību jēdzienu; šis vardarbības veids nozīmē personisko tiesību aizskaršanu vardarbības pret vecāka gadagājuma cilvēkiem veidu kontekstā. </a:t>
            </a:r>
          </a:p>
          <a:p>
            <a:r>
              <a:rPr lang="lv-LV"/>
              <a:t>Šis veids ietver uzvedības, kas aizskar vecāka gadagājuma cilvēka tiesības uz privātumu, tiesības uz autonomiju un brīvību, un tiesības uz saskarsmi ar ģimeni un draugiem. </a:t>
            </a:r>
          </a:p>
          <a:p>
            <a:r>
              <a:rPr lang="lv-LV"/>
              <a:t>Šo vardarbības veidu mēdz saukt arī par sociālo vardarbību</a:t>
            </a:r>
          </a:p>
          <a:p>
            <a:r>
              <a:rPr lang="lv-LV"/>
              <a:t>Vecāka gadagājuma cilvēka cilvēktiesību liegums</a:t>
            </a:r>
          </a:p>
          <a:p>
            <a:pPr lvl="1"/>
            <a:r>
              <a:rPr lang="lv-LV"/>
              <a:t>ir makrolīmeņa konteksts vardarbībai pret vecāka gadagājuma cilvēkiem</a:t>
            </a:r>
          </a:p>
          <a:p>
            <a:pPr marL="0" indent="0">
              <a:buNone/>
            </a:pPr>
            <a:r>
              <a:rPr lang="lv-LV" sz="1800"/>
              <a:t>Amanda Phelan 2008.; Age UK 2011. </a:t>
            </a:r>
          </a:p>
        </p:txBody>
      </p:sp>
    </p:spTree>
    <p:extLst>
      <p:ext uri="{BB962C8B-B14F-4D97-AF65-F5344CB8AC3E}">
        <p14:creationId xmlns:p14="http://schemas.microsoft.com/office/powerpoint/2010/main" val="1482132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lv-LV"/>
              <a:t>Dzimuma jautājumi vardarbības pret vecāka gadagājuma cilvēkiem kontekstā</a:t>
            </a:r>
          </a:p>
        </p:txBody>
      </p:sp>
      <p:sp>
        <p:nvSpPr>
          <p:cNvPr id="3" name="Alaotsikko 2"/>
          <p:cNvSpPr>
            <a:spLocks noGrp="1"/>
          </p:cNvSpPr>
          <p:nvPr>
            <p:ph type="subTitle" idx="1"/>
          </p:nvPr>
        </p:nvSpPr>
        <p:spPr/>
        <p:txBody>
          <a:bodyPr>
            <a:normAutofit fontScale="92500" lnSpcReduction="10000"/>
          </a:bodyPr>
          <a:lstStyle/>
          <a:p>
            <a:r>
              <a:rPr lang="lv-LV" dirty="0"/>
              <a:t>Sirkka Perttu</a:t>
            </a:r>
          </a:p>
          <a:p>
            <a:r>
              <a:rPr lang="lv-LV" dirty="0"/>
              <a:t>MSc (Health Care), RN</a:t>
            </a:r>
          </a:p>
          <a:p>
            <a:r>
              <a:rPr lang="lv-LV" dirty="0">
                <a:hlinkClick r:id="rId2"/>
              </a:rPr>
              <a:t>slperttu@gmail.com</a:t>
            </a:r>
          </a:p>
          <a:p>
            <a:r>
              <a:rPr lang="lv-LV" dirty="0" smtClean="0"/>
              <a:t>WHOSEFVA </a:t>
            </a:r>
            <a:r>
              <a:rPr lang="lv-LV" dirty="0"/>
              <a:t>2016-2018/WLF</a:t>
            </a:r>
          </a:p>
          <a:p>
            <a:endParaRPr lang="en-GB" dirty="0"/>
          </a:p>
        </p:txBody>
      </p:sp>
    </p:spTree>
    <p:extLst>
      <p:ext uri="{BB962C8B-B14F-4D97-AF65-F5344CB8AC3E}">
        <p14:creationId xmlns:p14="http://schemas.microsoft.com/office/powerpoint/2010/main" val="174223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801427" y="3087698"/>
            <a:ext cx="7772400" cy="1800200"/>
          </a:xfrm>
        </p:spPr>
        <p:txBody>
          <a:bodyPr>
            <a:normAutofit fontScale="90000"/>
          </a:bodyPr>
          <a:lstStyle/>
          <a:p>
            <a:r>
              <a:rPr lang="lv-LV" dirty="0"/>
              <a:t/>
            </a:r>
            <a:br>
              <a:rPr lang="lv-LV" dirty="0"/>
            </a:br>
            <a:r>
              <a:rPr lang="lv-LV" dirty="0"/>
              <a:t>Vardarbība pret vecāka gadagājuma cilvēkiem/Vardarbība pret vecāka gadagājuma sievietēm - Veidi </a:t>
            </a:r>
          </a:p>
        </p:txBody>
      </p:sp>
    </p:spTree>
    <p:extLst>
      <p:ext uri="{BB962C8B-B14F-4D97-AF65-F5344CB8AC3E}">
        <p14:creationId xmlns:p14="http://schemas.microsoft.com/office/powerpoint/2010/main" val="1870607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2800"/>
              <a:t>Vardarbība pret vecāka gadagājuma cilvēkiem - dzimumā balstīta vardarbība pret vecāka gadagājuma cilvēkiem</a:t>
            </a:r>
          </a:p>
        </p:txBody>
      </p:sp>
      <p:sp>
        <p:nvSpPr>
          <p:cNvPr id="3" name="Sisällön paikkamerkki 2"/>
          <p:cNvSpPr>
            <a:spLocks noGrp="1"/>
          </p:cNvSpPr>
          <p:nvPr>
            <p:ph idx="1"/>
          </p:nvPr>
        </p:nvSpPr>
        <p:spPr>
          <a:xfrm>
            <a:off x="1981200" y="1124745"/>
            <a:ext cx="8229600" cy="5001419"/>
          </a:xfrm>
        </p:spPr>
        <p:txBody>
          <a:bodyPr>
            <a:normAutofit fontScale="32500" lnSpcReduction="20000"/>
          </a:bodyPr>
          <a:lstStyle/>
          <a:p>
            <a:pPr lvl="0"/>
            <a:r>
              <a:rPr lang="lv-LV" sz="5000"/>
              <a:t>Kad vardarbība vēlīnajā dzīves posmā tiek aplūkota tikai "vardarbības pret vecāka gadagājuma cilvēkiem” kontekstā, tādas atšķirības kā dzimums pārsvarā tiek ignorētas</a:t>
            </a:r>
          </a:p>
          <a:p>
            <a:pPr lvl="0"/>
            <a:r>
              <a:rPr lang="lv-LV" sz="5000"/>
              <a:t>Šis veicina nepareizu skatījumu uz vecāka gadagājuma cilvēkiem, neņemot vērā viņu dzimumu, liekot izturēties pret abu dzimumu vardarbības upuriem viņu vēlīnajā dzīves posmā vienādi</a:t>
            </a:r>
          </a:p>
          <a:p>
            <a:pPr lvl="0"/>
            <a:r>
              <a:rPr lang="lv-LV" sz="5000"/>
              <a:t>Šis skatījums ignorē ģimenes attiecību dinamiku, t.i., varas un kontroles attiecības</a:t>
            </a:r>
          </a:p>
          <a:p>
            <a:r>
              <a:rPr lang="lv-LV" sz="5000"/>
              <a:t>Tiekšanās pēc varas un kontroles ir vardarbības problēmas pamatā, īpaši uz dzimumu vērstas vardarbības pamatā</a:t>
            </a:r>
          </a:p>
          <a:p>
            <a:r>
              <a:rPr lang="lv-LV" sz="5000"/>
              <a:t>Dzimumu analīze par vardarbību pret sievietēm un meitenēm fokusējas uz vīriešu dominanci un sieviešu pakļaušanu; pakļaušana ir īpaši raksturīga gadījumos, kuros sieviete ir vecāka gadagājuma:</a:t>
            </a:r>
          </a:p>
          <a:p>
            <a:pPr lvl="1"/>
            <a:r>
              <a:rPr lang="lv-LV" sz="5000"/>
              <a:t>sievietes dzīves laikā cieš no kumulatīva rakstura nevienlīdzīgām pozīcijām un zemāka statusa, salīdzinoši ar vīriešiem, padarot viņas vēlīnajā dzīves posmā neaizsargātākas pret vardarbību un atstāšanu novārtā</a:t>
            </a:r>
          </a:p>
          <a:p>
            <a:pPr lvl="1"/>
            <a:r>
              <a:rPr lang="lv-LV" sz="5000"/>
              <a:t>Vidēji sievietes dzīvo ilgāk, nekā vīrieši, tādēļ viņas ir pakļautas lielākam riskam ciest no vardarbības mājās vai aprūpes iestādēs</a:t>
            </a:r>
          </a:p>
          <a:p>
            <a:pPr marL="0" indent="0">
              <a:buNone/>
            </a:pPr>
            <a:endParaRPr lang="en-US" dirty="0"/>
          </a:p>
          <a:p>
            <a:pPr marL="0" indent="0">
              <a:buNone/>
            </a:pPr>
            <a:r>
              <a:rPr lang="lv-LV" sz="3500" i="1"/>
              <a:t>Brownell P. 2014. </a:t>
            </a:r>
          </a:p>
        </p:txBody>
      </p:sp>
    </p:spTree>
    <p:extLst>
      <p:ext uri="{BB962C8B-B14F-4D97-AF65-F5344CB8AC3E}">
        <p14:creationId xmlns:p14="http://schemas.microsoft.com/office/powerpoint/2010/main" val="547112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sz="2800"/>
              <a:t>Uz dzimumu vērsta vardarbība pret vecāka gadagājuma cilvēkiem</a:t>
            </a:r>
          </a:p>
        </p:txBody>
      </p:sp>
      <p:sp>
        <p:nvSpPr>
          <p:cNvPr id="3" name="Sisällön paikkamerkki 2"/>
          <p:cNvSpPr>
            <a:spLocks noGrp="1"/>
          </p:cNvSpPr>
          <p:nvPr>
            <p:ph idx="1"/>
          </p:nvPr>
        </p:nvSpPr>
        <p:spPr>
          <a:xfrm>
            <a:off x="1981200" y="1052736"/>
            <a:ext cx="8229600" cy="5184576"/>
          </a:xfrm>
        </p:spPr>
        <p:txBody>
          <a:bodyPr>
            <a:normAutofit lnSpcReduction="10000"/>
          </a:bodyPr>
          <a:lstStyle/>
          <a:p>
            <a:r>
              <a:rPr lang="lv-LV"/>
              <a:t>Vardarbība bieži vien ietver nepārtrauktu un reizēm - pieaugošu varas un kontroles realizēšanu pār personas domām, jūtām un darbību.</a:t>
            </a:r>
          </a:p>
          <a:p>
            <a:r>
              <a:rPr lang="lv-LV"/>
              <a:t>Viens visai izplatīts varas un kontroles mehānisms ir cita cilvēka padarīšana par līdzatkarīgu</a:t>
            </a:r>
          </a:p>
          <a:p>
            <a:pPr lvl="1"/>
            <a:r>
              <a:rPr lang="lv-LV"/>
              <a:t>varmāka, izolējot vecāka gadagājuma cilvēku, padara viņu no sevis atkarīgu</a:t>
            </a:r>
          </a:p>
          <a:p>
            <a:pPr lvl="1"/>
            <a:r>
              <a:rPr lang="lv-LV"/>
              <a:t>lai padarītu cilvēku līdzatkarīgu, nereti tiek pielietota arī emocionāla vai verbāla vardarbība</a:t>
            </a:r>
          </a:p>
          <a:p>
            <a:r>
              <a:rPr lang="lv-LV"/>
              <a:t>Daudzi vecāka gadagājuma vardarbības upuri nepaļaujas uz varmāku, lai saņemtu aprūpi</a:t>
            </a:r>
          </a:p>
          <a:p>
            <a:pPr lvl="1"/>
            <a:r>
              <a:rPr lang="lv-LV"/>
              <a:t>varmāka bieži vien ir atkarīgs no upura (nauda, mājas)</a:t>
            </a:r>
          </a:p>
          <a:p>
            <a:r>
              <a:rPr lang="lv-LV"/>
              <a:t>Tā kā vardarbība paredz varas un kontroles atņemšanu no vecāka gadagājuma cilvēka, jebkādas intervencijas mērķim vajadzētu koncentrēties uz vecāka gadagājuma cilvēka rīcībspējas un pašnoteikšanās atgriešanu.</a:t>
            </a:r>
          </a:p>
          <a:p>
            <a:pPr marL="0" indent="0">
              <a:buNone/>
            </a:pPr>
            <a:endParaRPr lang="en-GB" sz="1700" dirty="0"/>
          </a:p>
        </p:txBody>
      </p:sp>
    </p:spTree>
    <p:extLst>
      <p:ext uri="{BB962C8B-B14F-4D97-AF65-F5344CB8AC3E}">
        <p14:creationId xmlns:p14="http://schemas.microsoft.com/office/powerpoint/2010/main" val="3148084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2800"/>
              <a:t>Vecāka gadagājuma vīrieši un sievietes kā vardarbības upuri</a:t>
            </a:r>
          </a:p>
        </p:txBody>
      </p:sp>
      <p:sp>
        <p:nvSpPr>
          <p:cNvPr id="3" name="Sisällön paikkamerkki 2"/>
          <p:cNvSpPr>
            <a:spLocks noGrp="1"/>
          </p:cNvSpPr>
          <p:nvPr>
            <p:ph idx="1"/>
          </p:nvPr>
        </p:nvSpPr>
        <p:spPr>
          <a:xfrm>
            <a:off x="1981200" y="980729"/>
            <a:ext cx="8229600" cy="5145435"/>
          </a:xfrm>
        </p:spPr>
        <p:txBody>
          <a:bodyPr>
            <a:normAutofit/>
          </a:bodyPr>
          <a:lstStyle/>
          <a:p>
            <a:r>
              <a:rPr lang="lv-LV"/>
              <a:t>Gan sievietes, gan vīrieši vecumdienās cieš no vardarbības un/vai atstāšanas novārtā, jo īpaši, ja viņiem sāk veidoties invaliditātes pazīmes, un viņi, veicot ikdienas darbības, sāk kļūt atkarīgi no citu palīdzības </a:t>
            </a:r>
            <a:r>
              <a:rPr lang="lv-LV" sz="1600"/>
              <a:t>(</a:t>
            </a:r>
            <a:r>
              <a:rPr lang="lv-LV" sz="1900"/>
              <a:t>Melchiorre M.G. et al. 2016.)</a:t>
            </a:r>
          </a:p>
          <a:p>
            <a:r>
              <a:rPr lang="lv-LV"/>
              <a:t>Aptuveni divās trešdaļās no visiem sabiedriskajās iestādēs ziņotajiem vardarbības gadījumiem upuri ir vecāka gadagājuma sievietes</a:t>
            </a:r>
          </a:p>
          <a:p>
            <a:r>
              <a:rPr lang="lv-LV"/>
              <a:t>Lielākā daļa vecāka gadagājuma seksuālas vardarbības upuru ir sievietes.</a:t>
            </a:r>
          </a:p>
          <a:p>
            <a:r>
              <a:rPr lang="lv-LV"/>
              <a:t>Tā kā sievietes dzīvo ilgāk, nekā vīrieši, hroniskas slimības sieviešu vidū ir izplatītākas</a:t>
            </a:r>
          </a:p>
          <a:p>
            <a:pPr lvl="1"/>
            <a:r>
              <a:rPr lang="lv-LV"/>
              <a:t>šis pakļauj sievietes lielākam vardarbības riskam no vīriešiem</a:t>
            </a:r>
          </a:p>
          <a:p>
            <a:pPr marL="0" indent="0">
              <a:buNone/>
            </a:pPr>
            <a:r>
              <a:rPr lang="lv-LV" sz="2100"/>
              <a:t>Statistics Canada. (2013.). Family Violence in Canada: A Statistical Profile, 2011. Ottawa, ON: Minister of Industry (in Respect Aging 2013 manual).</a:t>
            </a:r>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3018267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06090"/>
          </a:xfrm>
        </p:spPr>
        <p:txBody>
          <a:bodyPr>
            <a:normAutofit fontScale="90000"/>
          </a:bodyPr>
          <a:lstStyle/>
          <a:p>
            <a:r>
              <a:rPr lang="lv-LV" b="1"/>
              <a:t/>
            </a:r>
            <a:br>
              <a:rPr lang="lv-LV" b="1"/>
            </a:br>
            <a:r>
              <a:rPr lang="lv-LV" sz="3100"/>
              <a:t>Problēmas, ar kurām saskaras vīriešu dzimuma vecāka gadagājuma vardarbības upuri</a:t>
            </a:r>
            <a:r>
              <a:rPr lang="lv-LV"/>
              <a:t/>
            </a:r>
            <a:br>
              <a:rPr lang="lv-LV"/>
            </a:br>
            <a:endParaRPr lang="lv-LV"/>
          </a:p>
        </p:txBody>
      </p:sp>
      <p:sp>
        <p:nvSpPr>
          <p:cNvPr id="3" name="Sisällön paikkamerkki 2"/>
          <p:cNvSpPr>
            <a:spLocks noGrp="1"/>
          </p:cNvSpPr>
          <p:nvPr>
            <p:ph idx="1"/>
          </p:nvPr>
        </p:nvSpPr>
        <p:spPr>
          <a:xfrm>
            <a:off x="1981200" y="1124744"/>
            <a:ext cx="8229600" cy="5184576"/>
          </a:xfrm>
        </p:spPr>
        <p:txBody>
          <a:bodyPr>
            <a:normAutofit/>
          </a:bodyPr>
          <a:lstStyle/>
          <a:p>
            <a:r>
              <a:rPr lang="lv-LV" sz="2800"/>
              <a:t>2011.gadā gandrīz 40% no visiem vecāka gadagājuma vardarbības upuriem bija vīrieši.</a:t>
            </a:r>
          </a:p>
          <a:p>
            <a:r>
              <a:rPr lang="lv-LV" sz="2800"/>
              <a:t>2011.gadā lielāko daļu vecāka gadagājuma vīriešu noslepkavoja viņu dēls (72%).</a:t>
            </a:r>
          </a:p>
          <a:p>
            <a:r>
              <a:rPr lang="lv-LV" sz="2800"/>
              <a:t>2009.gadā emocionālas sekas izraisoši vardarbīgi atgadījumi, kuros bija iesaistīti vecāka gadagājuma vīrieši, bija tikpat iespējami, kā atgadījumi, kuros upuri bija sievietes (89% pret 2%).</a:t>
            </a:r>
          </a:p>
          <a:p>
            <a:r>
              <a:rPr lang="lv-LV" sz="2800"/>
              <a:t>Vecāka gadagājuma vīriešus par upuriem daudz biežāk padara svešinieki, nevis ģimenes locekļi.</a:t>
            </a:r>
          </a:p>
          <a:p>
            <a:pPr marL="0" indent="0">
              <a:buNone/>
            </a:pPr>
            <a:r>
              <a:rPr lang="lv-LV" sz="1800"/>
              <a:t>Statistics Canada. (2013). Family Violence in Canada: A Statistical Profile, 2011. Ottawa, ON: Minister of Industry (in Respect Aging 2013 manual).</a:t>
            </a:r>
          </a:p>
          <a:p>
            <a:pPr marL="0" indent="0">
              <a:buNone/>
            </a:pPr>
            <a:endParaRPr lang="en-GB" sz="2300" dirty="0"/>
          </a:p>
        </p:txBody>
      </p:sp>
    </p:spTree>
    <p:extLst>
      <p:ext uri="{BB962C8B-B14F-4D97-AF65-F5344CB8AC3E}">
        <p14:creationId xmlns:p14="http://schemas.microsoft.com/office/powerpoint/2010/main" val="2601595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lv-LV" b="1"/>
              <a:t/>
            </a:r>
            <a:br>
              <a:rPr lang="lv-LV" b="1"/>
            </a:br>
            <a:r>
              <a:rPr lang="lv-LV" sz="3100"/>
              <a:t>Problēmas, ar kurām saskaras sieviešu dzimuma vecāka gadagājuma vardarbības upuri</a:t>
            </a:r>
            <a:r>
              <a:rPr lang="lv-LV"/>
              <a:t/>
            </a:r>
            <a:br>
              <a:rPr lang="lv-LV"/>
            </a:br>
            <a:endParaRPr lang="lv-LV"/>
          </a:p>
        </p:txBody>
      </p:sp>
      <p:sp>
        <p:nvSpPr>
          <p:cNvPr id="3" name="Sisällön paikkamerkki 2"/>
          <p:cNvSpPr>
            <a:spLocks noGrp="1"/>
          </p:cNvSpPr>
          <p:nvPr>
            <p:ph idx="1"/>
          </p:nvPr>
        </p:nvSpPr>
        <p:spPr>
          <a:xfrm>
            <a:off x="1981200" y="1340769"/>
            <a:ext cx="8229600" cy="4785395"/>
          </a:xfrm>
        </p:spPr>
        <p:txBody>
          <a:bodyPr>
            <a:normAutofit fontScale="62500" lnSpcReduction="20000"/>
          </a:bodyPr>
          <a:lstStyle/>
          <a:p>
            <a:r>
              <a:rPr lang="lv-LV" sz="3800"/>
              <a:t>2011.gadā vecāka gadagājuma sievietes visbiežāk noslepkavoja viņu laulātais (41%) vai dēls (36%). </a:t>
            </a:r>
          </a:p>
          <a:p>
            <a:r>
              <a:rPr lang="lv-LV" sz="3800"/>
              <a:t>Vecāka gadagājuma sievietes piedzīvo emocionālu vai finansiālu vardarbību no savu bērnu, radinieku, draugu vai aprūpētāju puses biežāk, nekā vecāka gadagājuma vīrieši.</a:t>
            </a:r>
          </a:p>
          <a:p>
            <a:r>
              <a:rPr lang="lv-LV" sz="3800"/>
              <a:t>Sievietes 65 gadu vecumā vai vairāk ziņo par piedzīvoto emocionālo vai finansiālo vardarbību salīdzinoši nedaudz vairāk, nekā vīrieši.</a:t>
            </a:r>
          </a:p>
          <a:p>
            <a:r>
              <a:rPr lang="lv-LV" sz="3800"/>
              <a:t>2011.gadā vecāka gadagājuma sieviešu slepkavību skaits ģimenē bija vairāk kā divas reizes lielāks, nekā vīriešiem (4.3 salīdzinājumā ar 1,8 uz 1,000,000).</a:t>
            </a:r>
          </a:p>
          <a:p>
            <a:r>
              <a:rPr lang="lv-LV" sz="3800"/>
              <a:t>Finansiālas vardarbības upuri biežāk ir sievietes, nevis vīrieši. Lielāka ir arī šobrīd nabadzībā dzīvojošā sieviešu proporcija.</a:t>
            </a:r>
          </a:p>
          <a:p>
            <a:pPr marL="0" indent="0">
              <a:buNone/>
            </a:pPr>
            <a:endParaRPr lang="en-US" sz="3800" dirty="0"/>
          </a:p>
          <a:p>
            <a:pPr marL="0" indent="0">
              <a:buNone/>
            </a:pPr>
            <a:r>
              <a:rPr lang="lv-LV" sz="1700"/>
              <a:t>Statistics Canada. (2013). Family Violence in Canada: A Statistical Profile, 2011. Ottawa, ON: Minister of Industry </a:t>
            </a:r>
            <a:r>
              <a:rPr lang="lv-LV" sz="1600"/>
              <a:t>(in Respect Aging 2013 manual).</a:t>
            </a:r>
          </a:p>
          <a:p>
            <a:pPr marL="0" indent="0">
              <a:buNone/>
            </a:pPr>
            <a:endParaRPr lang="en-GB" sz="1700" dirty="0"/>
          </a:p>
        </p:txBody>
      </p:sp>
    </p:spTree>
    <p:extLst>
      <p:ext uri="{BB962C8B-B14F-4D97-AF65-F5344CB8AC3E}">
        <p14:creationId xmlns:p14="http://schemas.microsoft.com/office/powerpoint/2010/main" val="380117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lv-LV"/>
              <a:t>Vardarbība pret vecāka gadagājuma cilvēkiem/Vecuma diskriminācija un seksisms</a:t>
            </a:r>
          </a:p>
        </p:txBody>
      </p:sp>
      <p:sp>
        <p:nvSpPr>
          <p:cNvPr id="3" name="Alaotsikko 2"/>
          <p:cNvSpPr>
            <a:spLocks noGrp="1"/>
          </p:cNvSpPr>
          <p:nvPr>
            <p:ph type="subTitle" idx="1"/>
          </p:nvPr>
        </p:nvSpPr>
        <p:spPr/>
        <p:txBody>
          <a:bodyPr>
            <a:normAutofit fontScale="92500" lnSpcReduction="10000"/>
          </a:bodyPr>
          <a:lstStyle/>
          <a:p>
            <a:r>
              <a:rPr lang="lv-LV" dirty="0"/>
              <a:t>Sirkka Perttu</a:t>
            </a:r>
          </a:p>
          <a:p>
            <a:r>
              <a:rPr lang="lv-LV" dirty="0"/>
              <a:t>MSc (Health Care), RN</a:t>
            </a:r>
          </a:p>
          <a:p>
            <a:r>
              <a:rPr lang="lv-LV" dirty="0">
                <a:hlinkClick r:id="rId2"/>
              </a:rPr>
              <a:t>slperttu@gmail.com</a:t>
            </a:r>
          </a:p>
          <a:p>
            <a:r>
              <a:rPr lang="lv-LV" dirty="0" smtClean="0"/>
              <a:t>WHOSEFVA </a:t>
            </a:r>
            <a:r>
              <a:rPr lang="lv-LV" dirty="0"/>
              <a:t>2016.-2018./WLF</a:t>
            </a:r>
          </a:p>
          <a:p>
            <a:endParaRPr lang="en-GB" dirty="0"/>
          </a:p>
        </p:txBody>
      </p:sp>
    </p:spTree>
    <p:extLst>
      <p:ext uri="{BB962C8B-B14F-4D97-AF65-F5344CB8AC3E}">
        <p14:creationId xmlns:p14="http://schemas.microsoft.com/office/powerpoint/2010/main" val="1167073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2800"/>
              <a:t>Vecuma diskriminācija un vardarbība pret vecāka gadagājuma cilvēkiem</a:t>
            </a:r>
          </a:p>
        </p:txBody>
      </p:sp>
      <p:sp>
        <p:nvSpPr>
          <p:cNvPr id="3" name="Sisällön paikkamerkki 2"/>
          <p:cNvSpPr>
            <a:spLocks noGrp="1"/>
          </p:cNvSpPr>
          <p:nvPr>
            <p:ph idx="1"/>
          </p:nvPr>
        </p:nvSpPr>
        <p:spPr>
          <a:xfrm>
            <a:off x="1981200" y="1124745"/>
            <a:ext cx="8229600" cy="5001419"/>
          </a:xfrm>
        </p:spPr>
        <p:txBody>
          <a:bodyPr>
            <a:normAutofit fontScale="85000" lnSpcReduction="20000"/>
          </a:bodyPr>
          <a:lstStyle/>
          <a:p>
            <a:r>
              <a:rPr lang="lv-LV"/>
              <a:t>Vecuma diskriminācija ir process, kura ietvaros cilvēki tiek sistemātiski stereotipizēti un diskriminēti vecuma dēļ </a:t>
            </a:r>
            <a:r>
              <a:rPr lang="lv-LV" sz="2300"/>
              <a:t>(Butler 1989.)</a:t>
            </a:r>
          </a:p>
          <a:p>
            <a:r>
              <a:rPr lang="lv-LV"/>
              <a:t>Attieksme un uzvedība, kas ignorē, izturas valdonīgi pret, apvaino vai trivializē vecāka gadagājuma cilvēkus </a:t>
            </a:r>
            <a:r>
              <a:rPr lang="lv-LV" sz="2100"/>
              <a:t>(</a:t>
            </a:r>
            <a:r>
              <a:rPr lang="lv-LV" sz="1800"/>
              <a:t>The Respect Aging 2013</a:t>
            </a:r>
            <a:r>
              <a:rPr lang="lv-LV"/>
              <a:t>.</a:t>
            </a:r>
            <a:r>
              <a:rPr lang="lv-LV" sz="2100"/>
              <a:t>)</a:t>
            </a:r>
          </a:p>
          <a:p>
            <a:r>
              <a:rPr lang="lv-LV" sz="3600"/>
              <a:t>Vecuma diskriminācija rada aizspriedumainas un stigmatizējošas attieksmes un uzvedību, kas noniecina un izslēdz cilvēkus viņu vecuma dēļ, neatzīst viņu autonomiju un cieņu, un rada šķēršļus, kas traucē vienlīdzīgi izmantot savas cilvēktiesības.</a:t>
            </a:r>
          </a:p>
          <a:p>
            <a:r>
              <a:rPr lang="lv-LV"/>
              <a:t>Vecuma diskriminācija ir centrāla, lai saprastu un cīnītos pret vardarbību pret vecāka gadagājuma cilvēkiem </a:t>
            </a:r>
            <a:r>
              <a:rPr lang="lv-LV" sz="2100"/>
              <a:t>(Biggs and Philipson (1994.)  </a:t>
            </a:r>
          </a:p>
          <a:p>
            <a:r>
              <a:rPr lang="lv-LV"/>
              <a:t>Sociālā vecuma diskriminācija tādējādi funkcionē kā "zaļā gaisma” - apstāklis, kas atļauj vardarbībai pret vecāka gadagājuma cilvēkiem notikt </a:t>
            </a:r>
            <a:r>
              <a:rPr lang="lv-LV" sz="2200"/>
              <a:t>(Biggs and Lowenstein, 2011.).</a:t>
            </a:r>
          </a:p>
        </p:txBody>
      </p:sp>
    </p:spTree>
    <p:extLst>
      <p:ext uri="{BB962C8B-B14F-4D97-AF65-F5344CB8AC3E}">
        <p14:creationId xmlns:p14="http://schemas.microsoft.com/office/powerpoint/2010/main" val="1675210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06090"/>
          </a:xfrm>
        </p:spPr>
        <p:txBody>
          <a:bodyPr>
            <a:normAutofit/>
          </a:bodyPr>
          <a:lstStyle/>
          <a:p>
            <a:r>
              <a:rPr lang="lv-LV" sz="3200"/>
              <a:t>Vecuma diskriminācija/Seksisms</a:t>
            </a:r>
          </a:p>
        </p:txBody>
      </p:sp>
      <p:sp>
        <p:nvSpPr>
          <p:cNvPr id="3" name="Sisällön paikkamerkki 2"/>
          <p:cNvSpPr>
            <a:spLocks noGrp="1"/>
          </p:cNvSpPr>
          <p:nvPr>
            <p:ph idx="1"/>
          </p:nvPr>
        </p:nvSpPr>
        <p:spPr>
          <a:xfrm>
            <a:off x="2110509" y="1069625"/>
            <a:ext cx="8229600" cy="5073427"/>
          </a:xfrm>
        </p:spPr>
        <p:txBody>
          <a:bodyPr>
            <a:normAutofit fontScale="62500" lnSpcReduction="20000"/>
          </a:bodyPr>
          <a:lstStyle/>
          <a:p>
            <a:r>
              <a:rPr lang="lv-LV" sz="3400"/>
              <a:t>Ar vecuma diskrimināciju stereotipizācijas veidā sastopas gan vīrieši, gan sievietes</a:t>
            </a:r>
          </a:p>
          <a:p>
            <a:pPr lvl="1"/>
            <a:r>
              <a:rPr lang="lv-LV" sz="3400"/>
              <a:t>vecāka gadagājuma sievietes visas dzīves laikā cieš no kumulatīva rakstura dzimuma diskriminācijas; </a:t>
            </a:r>
          </a:p>
          <a:p>
            <a:pPr lvl="1"/>
            <a:r>
              <a:rPr lang="lv-LV" sz="3400"/>
              <a:t>Sievietes saskaras ne tikai ar vecuma diskrimināciju, bet arī seksismu; vecuma un dzimuma diskriminācijas dēļ, vecāka gadagājuma sievietēm ir lielāks risks piedzīvot vardarbību un ļaunprātīgu izmantošanu </a:t>
            </a:r>
          </a:p>
          <a:p>
            <a:r>
              <a:rPr lang="lv-LV" sz="3300"/>
              <a:t>Seksisms</a:t>
            </a:r>
          </a:p>
          <a:p>
            <a:pPr lvl="1"/>
            <a:r>
              <a:rPr lang="lv-LV" sz="3300"/>
              <a:t>Cilvēku negatīva stereotipizācija, aizspriedumi un diskriminācija, balstoties uz viņu dzimumu</a:t>
            </a:r>
          </a:p>
          <a:p>
            <a:pPr lvl="1"/>
            <a:r>
              <a:rPr lang="lv-LV" sz="3300"/>
              <a:t>Ietver negatīvu attieksmi, nepatiesu informāciju un kļūdainas pārliecības par noteiktu dzimumu cilvēkiem</a:t>
            </a:r>
          </a:p>
          <a:p>
            <a:pPr lvl="1"/>
            <a:r>
              <a:rPr lang="lv-LV" sz="3200"/>
              <a:t>Vecuma diskriminācija pret sievietēm ir balstīta dzimuma diskriminācijā</a:t>
            </a:r>
          </a:p>
          <a:p>
            <a:pPr marL="457200" lvl="1" indent="0">
              <a:buNone/>
            </a:pPr>
            <a:endParaRPr lang="en-GB" sz="2200" dirty="0"/>
          </a:p>
          <a:p>
            <a:pPr marL="0" indent="0">
              <a:buNone/>
            </a:pPr>
            <a:r>
              <a:rPr lang="lv-LV" sz="2600"/>
              <a:t>The Respect Aging 2013. </a:t>
            </a:r>
          </a:p>
          <a:p>
            <a:pPr marL="0" indent="0">
              <a:buNone/>
            </a:pPr>
            <a:endParaRPr lang="en-GB" sz="1400" dirty="0"/>
          </a:p>
          <a:p>
            <a:r>
              <a:rPr lang="lv-LV"/>
              <a:t>T.s. “dubultā sodīšana” attiecas uz faktu, ka sievietēm novecošanas pieredze ir grūtāka, nekā vīriešiem, jo viņas tiek diskriminētas gan dzimuma, gan vecuma dēļ </a:t>
            </a:r>
            <a:r>
              <a:rPr lang="lv-LV" sz="2200"/>
              <a:t>(Marvin Formosa 2001.)</a:t>
            </a:r>
          </a:p>
        </p:txBody>
      </p:sp>
    </p:spTree>
    <p:extLst>
      <p:ext uri="{BB962C8B-B14F-4D97-AF65-F5344CB8AC3E}">
        <p14:creationId xmlns:p14="http://schemas.microsoft.com/office/powerpoint/2010/main" val="272271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35117" y="1879107"/>
            <a:ext cx="9144000" cy="2387600"/>
          </a:xfrm>
        </p:spPr>
        <p:txBody>
          <a:bodyPr>
            <a:normAutofit fontScale="90000"/>
          </a:bodyPr>
          <a:lstStyle/>
          <a:p>
            <a:r>
              <a:rPr lang="en-GB" dirty="0"/>
              <a:t/>
            </a:r>
            <a:br>
              <a:rPr lang="en-GB" dirty="0"/>
            </a:br>
            <a:r>
              <a:rPr lang="en-GB" dirty="0"/>
              <a:t/>
            </a:r>
            <a:br>
              <a:rPr lang="en-GB" dirty="0"/>
            </a:br>
            <a:r>
              <a:rPr lang="en-GB" dirty="0"/>
              <a:t/>
            </a:r>
            <a:br>
              <a:rPr lang="en-GB" dirty="0"/>
            </a:br>
            <a:r>
              <a:rPr lang="en-GB" dirty="0"/>
              <a:t/>
            </a:r>
            <a:br>
              <a:rPr lang="en-GB" dirty="0"/>
            </a:br>
            <a:r>
              <a:rPr lang="lv-LV" dirty="0"/>
              <a:t>Vardarbība pret vecāka gadagājuma cilvēkiem un </a:t>
            </a:r>
            <a:r>
              <a:rPr lang="lv-LV" dirty="0" err="1"/>
              <a:t>demence</a:t>
            </a:r>
            <a:r>
              <a:rPr lang="lv-LV" dirty="0"/>
              <a:t/>
            </a:r>
            <a:br>
              <a:rPr lang="lv-LV" dirty="0"/>
            </a:br>
            <a:endParaRPr lang="lv-LV" dirty="0"/>
          </a:p>
        </p:txBody>
      </p:sp>
      <p:sp>
        <p:nvSpPr>
          <p:cNvPr id="3" name="Alaotsikko 2"/>
          <p:cNvSpPr>
            <a:spLocks noGrp="1"/>
          </p:cNvSpPr>
          <p:nvPr>
            <p:ph type="subTitle" idx="1"/>
          </p:nvPr>
        </p:nvSpPr>
        <p:spPr/>
        <p:txBody>
          <a:bodyPr/>
          <a:lstStyle/>
          <a:p>
            <a:r>
              <a:rPr lang="lv-LV" dirty="0"/>
              <a:t>Sirkka Perttu</a:t>
            </a:r>
          </a:p>
          <a:p>
            <a:r>
              <a:rPr lang="lv-LV" dirty="0"/>
              <a:t>MSc (Health Care), RN</a:t>
            </a:r>
          </a:p>
          <a:p>
            <a:r>
              <a:rPr lang="lv-LV" dirty="0" smtClean="0"/>
              <a:t>WHOSEFVA </a:t>
            </a:r>
            <a:r>
              <a:rPr lang="lv-LV" dirty="0"/>
              <a:t>2016.-2018./WLF</a:t>
            </a:r>
          </a:p>
          <a:p>
            <a:endParaRPr lang="en-GB" dirty="0"/>
          </a:p>
        </p:txBody>
      </p:sp>
    </p:spTree>
    <p:extLst>
      <p:ext uri="{BB962C8B-B14F-4D97-AF65-F5344CB8AC3E}">
        <p14:creationId xmlns:p14="http://schemas.microsoft.com/office/powerpoint/2010/main" val="2747562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Vardarbību cietušas sievietes - demence</a:t>
            </a:r>
          </a:p>
        </p:txBody>
      </p:sp>
      <p:sp>
        <p:nvSpPr>
          <p:cNvPr id="3" name="Sisällön paikkamerkki 2"/>
          <p:cNvSpPr>
            <a:spLocks noGrp="1"/>
          </p:cNvSpPr>
          <p:nvPr>
            <p:ph idx="1"/>
          </p:nvPr>
        </p:nvSpPr>
        <p:spPr>
          <a:xfrm>
            <a:off x="1981200" y="1412777"/>
            <a:ext cx="8229600" cy="4713387"/>
          </a:xfrm>
        </p:spPr>
        <p:txBody>
          <a:bodyPr>
            <a:normAutofit/>
          </a:bodyPr>
          <a:lstStyle/>
          <a:p>
            <a:r>
              <a:rPr lang="lv-LV"/>
              <a:t>Progresējoši apstākļi, kas attīstās deģeneratīvu izmaiņu smadzenēs rezultātā</a:t>
            </a:r>
          </a:p>
          <a:p>
            <a:r>
              <a:rPr lang="lv-LV"/>
              <a:t>Galvenokārt ietekmē vecāka gadagājuma cilvēkus un to raksturo: </a:t>
            </a:r>
          </a:p>
          <a:p>
            <a:pPr lvl="1"/>
            <a:r>
              <a:rPr lang="lv-LV"/>
              <a:t>kognitīvi, sociāli un ar uzvedību saistīti traucējumi, kuri atstāj sekas uz personas garastāvokli un raksturu </a:t>
            </a:r>
          </a:p>
          <a:p>
            <a:pPr lvl="1"/>
            <a:r>
              <a:rPr lang="lv-LV"/>
              <a:t>spējām domāt, runāt, saprast, sazināties, atcerēties </a:t>
            </a:r>
          </a:p>
          <a:p>
            <a:pPr lvl="1"/>
            <a:r>
              <a:rPr lang="lv-LV"/>
              <a:t>un izpildīt vienkāršas darbības, lai parūpētos par sevi, piemēram, apģērbties un pagatavot maltītes</a:t>
            </a:r>
          </a:p>
          <a:p>
            <a:pPr marL="0" indent="0">
              <a:buNone/>
            </a:pPr>
            <a:r>
              <a:rPr lang="lv-LV" sz="2100"/>
              <a:t>Downes, C., Fealy, G., Phelan, A., Donnelly, N.A., Lafferty, A. (2013.) </a:t>
            </a:r>
            <a:r>
              <a:rPr lang="lv-LV" sz="2100" i="1"/>
              <a:t>Abuse of Older People with Dementia: A Review. </a:t>
            </a:r>
            <a:r>
              <a:rPr lang="lv-LV" sz="2100"/>
              <a:t>NCPOP, University College Dublin.</a:t>
            </a:r>
          </a:p>
          <a:p>
            <a:pPr marL="457200" lvl="1" indent="0">
              <a:buNone/>
            </a:pPr>
            <a:endParaRPr lang="en-GB" sz="1900" dirty="0"/>
          </a:p>
        </p:txBody>
      </p:sp>
    </p:spTree>
    <p:extLst>
      <p:ext uri="{BB962C8B-B14F-4D97-AF65-F5344CB8AC3E}">
        <p14:creationId xmlns:p14="http://schemas.microsoft.com/office/powerpoint/2010/main" val="370713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sz="3200"/>
              <a:t>Vardarbības pret vecāka gadagājuma cilvēkiem definīcija</a:t>
            </a:r>
          </a:p>
        </p:txBody>
      </p:sp>
      <p:sp>
        <p:nvSpPr>
          <p:cNvPr id="3" name="Sisällön paikkamerkki 2"/>
          <p:cNvSpPr>
            <a:spLocks noGrp="1"/>
          </p:cNvSpPr>
          <p:nvPr>
            <p:ph idx="1"/>
          </p:nvPr>
        </p:nvSpPr>
        <p:spPr>
          <a:xfrm>
            <a:off x="1981200" y="1196753"/>
            <a:ext cx="8229600" cy="4929411"/>
          </a:xfrm>
        </p:spPr>
        <p:txBody>
          <a:bodyPr>
            <a:normAutofit/>
          </a:bodyPr>
          <a:lstStyle/>
          <a:p>
            <a:r>
              <a:rPr lang="lv-LV"/>
              <a:t>Viena vai vairākas darbības vai attiecīgu darbību trūkums attiecībās, kurās būtu sagaidāma savstarpēja uzticēšanās, kas rada kaitējumu vai ciešanas vecāka gadagājuma cilvēkam, vai pārkāpj viņa vai viņas civiltiesības un cilvēktiesības. </a:t>
            </a:r>
          </a:p>
          <a:p>
            <a:pPr marL="0" indent="0">
              <a:buNone/>
            </a:pPr>
            <a:r>
              <a:rPr lang="lv-LV" sz="1800"/>
              <a:t>(Rīcība pret vardarbību pret vecāka gadagājuma cilvēkiem, 1995.) </a:t>
            </a:r>
          </a:p>
          <a:p>
            <a:r>
              <a:rPr lang="lv-LV"/>
              <a:t>Tā ir visplašāk izmantotā definīcija, un šo definīciju pieņēmusi arī Pasaules Veselības organizācija .</a:t>
            </a:r>
          </a:p>
          <a:p>
            <a:pPr marL="0" indent="0">
              <a:buNone/>
            </a:pPr>
            <a:r>
              <a:rPr lang="lv-LV" sz="1600" b="1"/>
              <a:t>Pasaules Veselības organizācija, 2002.</a:t>
            </a:r>
          </a:p>
        </p:txBody>
      </p:sp>
    </p:spTree>
    <p:extLst>
      <p:ext uri="{BB962C8B-B14F-4D97-AF65-F5344CB8AC3E}">
        <p14:creationId xmlns:p14="http://schemas.microsoft.com/office/powerpoint/2010/main" val="303691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lv-LV" sz="3200"/>
              <a:t/>
            </a:r>
            <a:br>
              <a:rPr lang="lv-LV" sz="3200"/>
            </a:br>
            <a:r>
              <a:rPr lang="lv-LV" sz="3600"/>
              <a:t>Vardarbības pret vecāka gadagājuma cilvēkiem un demences attiecības</a:t>
            </a:r>
            <a:r>
              <a:rPr lang="lv-LV" sz="3200"/>
              <a:t/>
            </a:r>
            <a:br>
              <a:rPr lang="lv-LV" sz="3200"/>
            </a:br>
            <a:endParaRPr lang="lv-LV" sz="3200"/>
          </a:p>
        </p:txBody>
      </p:sp>
      <p:sp>
        <p:nvSpPr>
          <p:cNvPr id="3" name="Sisällön paikkamerkki 2"/>
          <p:cNvSpPr>
            <a:spLocks noGrp="1"/>
          </p:cNvSpPr>
          <p:nvPr>
            <p:ph idx="1"/>
          </p:nvPr>
        </p:nvSpPr>
        <p:spPr/>
        <p:txBody>
          <a:bodyPr>
            <a:normAutofit/>
          </a:bodyPr>
          <a:lstStyle/>
          <a:p>
            <a:r>
              <a:rPr lang="lv-LV"/>
              <a:t>Vecāka gadagājuma cilvēki ar demenci ir īpaši neaizsargāti pret vardarbību</a:t>
            </a:r>
          </a:p>
          <a:p>
            <a:r>
              <a:rPr lang="lv-LV"/>
              <a:t>Ņemot vērā, ka pasaules iedzīvotāju skaits pieaug, tiek lēsts, ka pieaugs arī demences izplatība sabiedrībā no 35,6 miljoniem slimnieku (2010.gadā), uz 115,4 miljoniem (2050.gads)</a:t>
            </a:r>
          </a:p>
          <a:p>
            <a:r>
              <a:rPr lang="lv-LV"/>
              <a:t>Aptuveni vardarbības izplatības sabiedrībā rādītāji pret vecāka gadagājuma pieaugušajiem ar demenci svārstās no 5,4 procentiem līdz 62,3 procentiem</a:t>
            </a:r>
          </a:p>
          <a:p>
            <a:r>
              <a:rPr lang="lv-LV"/>
              <a:t>Vardarbība pret vecāka gadagājuma pieaugušajiem ar demenci netiek pietiekami ziņota - vecāka gadagājuma pieaugušie mēdz nevēlēties runāt par piedzīvoto vardarbību baiļu no atriebības vai atbalsta zaudēšanas dēļ</a:t>
            </a:r>
          </a:p>
        </p:txBody>
      </p:sp>
    </p:spTree>
    <p:extLst>
      <p:ext uri="{BB962C8B-B14F-4D97-AF65-F5344CB8AC3E}">
        <p14:creationId xmlns:p14="http://schemas.microsoft.com/office/powerpoint/2010/main" val="986332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pret vecāka gadagājuma cilvēkiem un demences attiecības</a:t>
            </a:r>
          </a:p>
        </p:txBody>
      </p:sp>
      <p:sp>
        <p:nvSpPr>
          <p:cNvPr id="3" name="Sisällön paikkamerkki 2"/>
          <p:cNvSpPr>
            <a:spLocks noGrp="1"/>
          </p:cNvSpPr>
          <p:nvPr>
            <p:ph idx="1"/>
          </p:nvPr>
        </p:nvSpPr>
        <p:spPr/>
        <p:txBody>
          <a:bodyPr>
            <a:normAutofit/>
          </a:bodyPr>
          <a:lstStyle/>
          <a:p>
            <a:r>
              <a:rPr lang="lv-LV"/>
              <a:t>Bieži sastopamas fiziskas pazīmes un reakcijas uz vardarbību, piemēram, izvairīšanās no komunikācijas vai pastiprināta līdzatkarība var pārklāties ar demences simptomiem</a:t>
            </a:r>
          </a:p>
          <a:p>
            <a:r>
              <a:rPr lang="lv-LV"/>
              <a:t>Psiholoģiskā vardarbība bija visizplatītākā vardarbības forma pret vecāka gadagājuma pieaugušajiem un no tās bija cietuši 27,9 līdz 62,3 procenti aptaujāto. </a:t>
            </a:r>
          </a:p>
          <a:p>
            <a:r>
              <a:rPr lang="lv-LV"/>
              <a:t>Tiek lēsts, ka fiziska vardarbība ietekmē 3,5-23,1 procentus vecāka gadagājuma pieaugušo ar demenci.</a:t>
            </a:r>
          </a:p>
          <a:p>
            <a:pPr marL="0" indent="0">
              <a:buNone/>
            </a:pPr>
            <a:r>
              <a:rPr lang="lv-LV" sz="2400"/>
              <a:t>Downes, C., Fealy, G., Phelan, A., Donnelly, N.A., Lafferty, A. (2013.) </a:t>
            </a:r>
            <a:r>
              <a:rPr lang="lv-LV" sz="2400" i="1"/>
              <a:t>Abuse of Older People with Dementia: A Review. </a:t>
            </a:r>
            <a:r>
              <a:rPr lang="lv-LV" sz="2400"/>
              <a:t>NCPOP, University College Dublin.</a:t>
            </a:r>
          </a:p>
          <a:p>
            <a:endParaRPr lang="en-GB" dirty="0"/>
          </a:p>
          <a:p>
            <a:endParaRPr lang="en-GB" dirty="0"/>
          </a:p>
        </p:txBody>
      </p:sp>
    </p:spTree>
    <p:extLst>
      <p:ext uri="{BB962C8B-B14F-4D97-AF65-F5344CB8AC3E}">
        <p14:creationId xmlns:p14="http://schemas.microsoft.com/office/powerpoint/2010/main" val="234870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pret vecāka gadagājuma cilvēkiem un demences attiecības</a:t>
            </a:r>
          </a:p>
        </p:txBody>
      </p:sp>
      <p:sp>
        <p:nvSpPr>
          <p:cNvPr id="3" name="Sisällön paikkamerkki 2"/>
          <p:cNvSpPr>
            <a:spLocks noGrp="1"/>
          </p:cNvSpPr>
          <p:nvPr>
            <p:ph idx="1"/>
          </p:nvPr>
        </p:nvSpPr>
        <p:spPr/>
        <p:txBody>
          <a:bodyPr>
            <a:normAutofit/>
          </a:bodyPr>
          <a:lstStyle/>
          <a:p>
            <a:r>
              <a:rPr lang="lv-LV"/>
              <a:t>Pētījums par 284 seksuālās vardarbības gadījumiem liecināja, ka 60 procentiem upuru bija kognitīvi traucējumi vai demence</a:t>
            </a:r>
          </a:p>
          <a:p>
            <a:r>
              <a:rPr lang="lv-LV"/>
              <a:t>35 procenti no astoņdesmit diviem demences pacientu aprūpētājiem sacīja, ka ir pieredzējuši mutvārdu vardarbību no aprūpes saņēmējiem, bet 6 procenti ziņoja, ka ir pieredzējuši savstarpēju fizisku vardarbību</a:t>
            </a:r>
          </a:p>
          <a:p>
            <a:pPr marL="0" indent="0">
              <a:buNone/>
            </a:pPr>
            <a:r>
              <a:rPr lang="lv-LV" sz="2000"/>
              <a:t>Downes, C., Fealy, G., Phelan, A., Donnelly, N.A., Lafferty, A. (2013.) </a:t>
            </a:r>
            <a:r>
              <a:rPr lang="lv-LV" sz="2000" i="1"/>
              <a:t>Abuse of Older People with Dementia: A Review. </a:t>
            </a:r>
            <a:r>
              <a:rPr lang="lv-LV" sz="2000"/>
              <a:t>NCPOP, University College Dublin.</a:t>
            </a:r>
          </a:p>
          <a:p>
            <a:pPr marL="0" indent="0">
              <a:buNone/>
            </a:pPr>
            <a:endParaRPr lang="en-GB" sz="2000" dirty="0"/>
          </a:p>
        </p:txBody>
      </p:sp>
    </p:spTree>
    <p:extLst>
      <p:ext uri="{BB962C8B-B14F-4D97-AF65-F5344CB8AC3E}">
        <p14:creationId xmlns:p14="http://schemas.microsoft.com/office/powerpoint/2010/main" val="2989941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pret vecāka gadagājuma cilvēkiem demences dēļ riska faktori</a:t>
            </a:r>
          </a:p>
        </p:txBody>
      </p:sp>
      <p:sp>
        <p:nvSpPr>
          <p:cNvPr id="3" name="Sisällön paikkamerkki 2"/>
          <p:cNvSpPr>
            <a:spLocks noGrp="1"/>
          </p:cNvSpPr>
          <p:nvPr>
            <p:ph idx="1"/>
          </p:nvPr>
        </p:nvSpPr>
        <p:spPr/>
        <p:txBody>
          <a:bodyPr>
            <a:normAutofit/>
          </a:bodyPr>
          <a:lstStyle/>
          <a:p>
            <a:pPr marL="0" indent="0">
              <a:buNone/>
            </a:pPr>
            <a:r>
              <a:rPr lang="lv-LV"/>
              <a:t>Upuru riska faktori:</a:t>
            </a:r>
          </a:p>
          <a:p>
            <a:r>
              <a:rPr lang="lv-LV"/>
              <a:t>Vecāka gadagājuma cilvēkiem ar demenci bieži ir psiholoģiski vai uzvedības simptomi, piemēram, uzbudinājums un agresija, kas var pastiprināt aprūpētāju un aprūpes saņēmēju savstarpējos konfliktus, un novest pie vardarbības pret vecāka gadagājuma cilvēkiem</a:t>
            </a:r>
          </a:p>
          <a:p>
            <a:r>
              <a:rPr lang="lv-LV"/>
              <a:t>vecāka gadagājuma cilvēkiem ar demenci var būt liels hronisku slimību un fizisku traucējumu slogs, kas vēl vairāk pastiprina vardarbības risku</a:t>
            </a:r>
          </a:p>
          <a:p>
            <a:pPr marL="0" indent="0">
              <a:buNone/>
            </a:pPr>
            <a:r>
              <a:rPr lang="lv-LV" sz="2400"/>
              <a:t>Downes, C., Fealy, G., Phelan, A., Donnelly, N.A., Lafferty, A. (2013.) </a:t>
            </a:r>
            <a:r>
              <a:rPr lang="lv-LV" sz="2400" i="1"/>
              <a:t>Abuse of Older People with Dementia: A Review. </a:t>
            </a:r>
            <a:r>
              <a:rPr lang="lv-LV" sz="2400"/>
              <a:t>NCPOP, University College Dublin.</a:t>
            </a:r>
          </a:p>
          <a:p>
            <a:pPr marL="0" indent="0">
              <a:buNone/>
            </a:pPr>
            <a:endParaRPr lang="en-GB" sz="2200" dirty="0"/>
          </a:p>
        </p:txBody>
      </p:sp>
    </p:spTree>
    <p:extLst>
      <p:ext uri="{BB962C8B-B14F-4D97-AF65-F5344CB8AC3E}">
        <p14:creationId xmlns:p14="http://schemas.microsoft.com/office/powerpoint/2010/main" val="3230958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pret vecāka gadagājuma cilvēkiem demences dēļ riska faktori</a:t>
            </a:r>
          </a:p>
        </p:txBody>
      </p:sp>
      <p:sp>
        <p:nvSpPr>
          <p:cNvPr id="3" name="Sisällön paikkamerkki 2"/>
          <p:cNvSpPr>
            <a:spLocks noGrp="1"/>
          </p:cNvSpPr>
          <p:nvPr>
            <p:ph idx="1"/>
          </p:nvPr>
        </p:nvSpPr>
        <p:spPr/>
        <p:txBody>
          <a:bodyPr>
            <a:normAutofit/>
          </a:bodyPr>
          <a:lstStyle/>
          <a:p>
            <a:pPr marL="0" indent="0">
              <a:buNone/>
            </a:pPr>
            <a:r>
              <a:rPr lang="lv-LV"/>
              <a:t>Varmāku riska faktori:</a:t>
            </a:r>
          </a:p>
          <a:p>
            <a:r>
              <a:rPr lang="lv-LV"/>
              <a:t>Aprūpētāja darba slogs un stress ir starp izplatītākajiem riska faktoriem, kas saistīti ar vardarbību pret vecāka gadagājuma cilvēkiem</a:t>
            </a:r>
          </a:p>
          <a:p>
            <a:r>
              <a:rPr lang="lv-LV"/>
              <a:t>Aprūpētāja depresija, trauksme, pārmērīga alkohola lietošana, sociāla izolācija un sliktas attiecības ar upuri pirms demences iestāšanās ir aprūpētāja veiktas vardarbības riska faktori</a:t>
            </a:r>
          </a:p>
          <a:p>
            <a:r>
              <a:rPr lang="lv-LV"/>
              <a:t>Neapmierinātība ar darbu un augsts emocionālas pārdegšanas risks var palielināt vardarbības risku darbiniekiem, kuri strādā ilgstošas aprūpes iestādēs </a:t>
            </a:r>
          </a:p>
          <a:p>
            <a:pPr marL="0" indent="0">
              <a:buNone/>
            </a:pPr>
            <a:r>
              <a:rPr lang="lv-LV" sz="2400"/>
              <a:t>Downes, C., Fealy, G., Phelan, A., Donnelly, N.A., Lafferty, A. (2013.) </a:t>
            </a:r>
            <a:r>
              <a:rPr lang="lv-LV" sz="2400" i="1"/>
              <a:t>Abuse of Older People with Dementia: A Review. </a:t>
            </a:r>
            <a:r>
              <a:rPr lang="lv-LV" sz="2400"/>
              <a:t>NCPOP, University College Dublin.</a:t>
            </a:r>
          </a:p>
          <a:p>
            <a:pPr marL="0" indent="0">
              <a:buNone/>
            </a:pPr>
            <a:endParaRPr lang="en-GB" sz="2200" dirty="0"/>
          </a:p>
        </p:txBody>
      </p:sp>
    </p:spTree>
    <p:extLst>
      <p:ext uri="{BB962C8B-B14F-4D97-AF65-F5344CB8AC3E}">
        <p14:creationId xmlns:p14="http://schemas.microsoft.com/office/powerpoint/2010/main" val="1693071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100"/>
              <a:t>Vardarbības intervences modeļi, fokusējoties uz vecāka gadagājuma cilvēkiem ar demenci</a:t>
            </a:r>
          </a:p>
        </p:txBody>
      </p:sp>
      <p:sp>
        <p:nvSpPr>
          <p:cNvPr id="3" name="Sisällön paikkamerkki 2"/>
          <p:cNvSpPr>
            <a:spLocks noGrp="1"/>
          </p:cNvSpPr>
          <p:nvPr>
            <p:ph idx="1"/>
          </p:nvPr>
        </p:nvSpPr>
        <p:spPr/>
        <p:txBody>
          <a:bodyPr>
            <a:normAutofit/>
          </a:bodyPr>
          <a:lstStyle/>
          <a:p>
            <a:r>
              <a:rPr lang="lv-LV"/>
              <a:t>Daudzpusējas sadarbības veicināšana, vardarbības pret vecāka gadagājuma cilvēkiem samazināšanā</a:t>
            </a:r>
          </a:p>
          <a:p>
            <a:r>
              <a:rPr lang="lv-LV"/>
              <a:t>Galvenie elementi:</a:t>
            </a:r>
          </a:p>
          <a:p>
            <a:pPr lvl="1"/>
            <a:r>
              <a:rPr lang="lv-LV"/>
              <a:t>skrīninga rīki un nosūtīšanas protokoli</a:t>
            </a:r>
          </a:p>
          <a:p>
            <a:pPr lvl="1"/>
            <a:r>
              <a:rPr lang="lv-LV"/>
              <a:t>rokasgrāmata aprūpētājiem, kurā paskaidrots, kā identificēt vardarbības pret vecāka gadagājuma cilvēkiem riska faktorus</a:t>
            </a:r>
          </a:p>
          <a:p>
            <a:pPr lvl="1"/>
            <a:r>
              <a:rPr lang="lv-LV"/>
              <a:t>sabiedrības atbalsts un pakalpojumi aprūpes darbiniekiem</a:t>
            </a:r>
          </a:p>
          <a:p>
            <a:pPr lvl="1"/>
            <a:r>
              <a:rPr lang="lv-LV"/>
              <a:t>speciālistu un brīvprātīgo apmācība</a:t>
            </a:r>
          </a:p>
          <a:p>
            <a:pPr marL="457200" lvl="1" indent="0">
              <a:buNone/>
            </a:pPr>
            <a:r>
              <a:rPr lang="lv-LV" sz="1800"/>
              <a:t>Anetzberger </a:t>
            </a:r>
            <a:r>
              <a:rPr lang="lv-LV" sz="1800" i="1"/>
              <a:t>et al</a:t>
            </a:r>
            <a:r>
              <a:rPr lang="lv-LV" sz="1800"/>
              <a:t>. 2000.</a:t>
            </a:r>
          </a:p>
        </p:txBody>
      </p:sp>
    </p:spTree>
    <p:extLst>
      <p:ext uri="{BB962C8B-B14F-4D97-AF65-F5344CB8AC3E}">
        <p14:creationId xmlns:p14="http://schemas.microsoft.com/office/powerpoint/2010/main" val="635452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intervences modeļi, fokusējoties uz vecāka gadagājuma cilvēkiem ar demenci</a:t>
            </a:r>
          </a:p>
        </p:txBody>
      </p:sp>
      <p:sp>
        <p:nvSpPr>
          <p:cNvPr id="3" name="Sisällön paikkamerkki 2"/>
          <p:cNvSpPr>
            <a:spLocks noGrp="1"/>
          </p:cNvSpPr>
          <p:nvPr>
            <p:ph idx="1"/>
          </p:nvPr>
        </p:nvSpPr>
        <p:spPr>
          <a:xfrm>
            <a:off x="1981200" y="1412776"/>
            <a:ext cx="8229600" cy="5184576"/>
          </a:xfrm>
        </p:spPr>
        <p:txBody>
          <a:bodyPr>
            <a:normAutofit/>
          </a:bodyPr>
          <a:lstStyle/>
          <a:p>
            <a:r>
              <a:rPr lang="lv-LV"/>
              <a:t>Demences slimnieka vardarbīgas uzvedības mazināšana: </a:t>
            </a:r>
          </a:p>
          <a:p>
            <a:pPr lvl="1"/>
            <a:r>
              <a:rPr lang="lv-LV"/>
              <a:t>medikamenti, lai uzlabotu aprūpes saņēmēja atmiņu</a:t>
            </a:r>
          </a:p>
          <a:p>
            <a:pPr lvl="1"/>
            <a:r>
              <a:rPr lang="lv-LV"/>
              <a:t>rakstiski ieteikumi, lai labāk saprastu atmiņas traucējumus, un to, kā rīkoties </a:t>
            </a:r>
          </a:p>
          <a:p>
            <a:pPr lvl="1"/>
            <a:r>
              <a:rPr lang="lv-LV"/>
              <a:t>papildus informācija no profesionāļiem, kas rūpējas par demences slimnieku</a:t>
            </a:r>
          </a:p>
          <a:p>
            <a:pPr marL="457200" lvl="1" indent="0">
              <a:buNone/>
            </a:pPr>
            <a:r>
              <a:rPr lang="lv-LV" sz="1800"/>
              <a:t>Selwood </a:t>
            </a:r>
            <a:r>
              <a:rPr lang="lv-LV" sz="1800" i="1"/>
              <a:t>et al. </a:t>
            </a:r>
            <a:r>
              <a:rPr lang="lv-LV" sz="1800"/>
              <a:t>2009.</a:t>
            </a:r>
          </a:p>
          <a:p>
            <a:r>
              <a:rPr lang="lv-LV"/>
              <a:t>Vecāka gadagājuma cilvēku ar demenci aprūpētājiem jāsaņem adekvāta informācija un apmācība par demences klīnisko attīstību un aprūpes saņēmēja vajadzībām</a:t>
            </a:r>
          </a:p>
          <a:p>
            <a:pPr marL="0" indent="0">
              <a:buNone/>
            </a:pPr>
            <a:r>
              <a:rPr lang="lv-LV" sz="2000"/>
              <a:t>(Hansberry </a:t>
            </a:r>
            <a:r>
              <a:rPr lang="lv-LV" sz="2000" i="1"/>
              <a:t>et al</a:t>
            </a:r>
            <a:r>
              <a:rPr lang="lv-LV" sz="2000"/>
              <a:t>. 2005.</a:t>
            </a:r>
          </a:p>
        </p:txBody>
      </p:sp>
    </p:spTree>
    <p:extLst>
      <p:ext uri="{BB962C8B-B14F-4D97-AF65-F5344CB8AC3E}">
        <p14:creationId xmlns:p14="http://schemas.microsoft.com/office/powerpoint/2010/main" val="3072875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intervences modeļi, fokusējoties uz vecāka gadagājuma cilvēkiem ar demenci</a:t>
            </a:r>
          </a:p>
        </p:txBody>
      </p:sp>
      <p:sp>
        <p:nvSpPr>
          <p:cNvPr id="3" name="Sisällön paikkamerkki 2"/>
          <p:cNvSpPr>
            <a:spLocks noGrp="1"/>
          </p:cNvSpPr>
          <p:nvPr>
            <p:ph idx="1"/>
          </p:nvPr>
        </p:nvSpPr>
        <p:spPr/>
        <p:txBody>
          <a:bodyPr>
            <a:noAutofit/>
          </a:bodyPr>
          <a:lstStyle/>
          <a:p>
            <a:r>
              <a:rPr lang="lv-LV"/>
              <a:t>Mājokļa aprūpes un aprūpes centru pakalpojumu sniedzēji var novērst vardarbību (Selwood </a:t>
            </a:r>
            <a:r>
              <a:rPr lang="lv-LV" i="1"/>
              <a:t>et al</a:t>
            </a:r>
            <a:r>
              <a:rPr lang="lv-LV"/>
              <a:t>. 2009.)</a:t>
            </a:r>
          </a:p>
          <a:p>
            <a:r>
              <a:rPr lang="lv-LV"/>
              <a:t>Stratēģijas, kuru mērķis ir mazināt aprūpētāju izolāciju un sniegt sociālu atbalstu, mēdz būt efektīvas vecāka gadagājuma cilvēku ar demenci vardarbības mazināšanā (Hansberry </a:t>
            </a:r>
            <a:r>
              <a:rPr lang="lv-LV" i="1"/>
              <a:t>et al</a:t>
            </a:r>
            <a:r>
              <a:rPr lang="lv-LV"/>
              <a:t>. 2005.)</a:t>
            </a:r>
          </a:p>
          <a:p>
            <a:r>
              <a:rPr lang="lv-LV"/>
              <a:t>Tomēr, Cooper </a:t>
            </a:r>
            <a:r>
              <a:rPr lang="lv-LV" i="1"/>
              <a:t>et al</a:t>
            </a:r>
            <a:r>
              <a:rPr lang="lv-LV"/>
              <a:t>. (2010.) pētījums liecina, ka palīdzība ārpus ģimenes ģimenes locekļiem, kas veic aprūpi, mēdz sagādāt stresu, tādēļ tā var nesamazināt aprūpes sniedzēju vardarbību</a:t>
            </a:r>
          </a:p>
        </p:txBody>
      </p:sp>
    </p:spTree>
    <p:extLst>
      <p:ext uri="{BB962C8B-B14F-4D97-AF65-F5344CB8AC3E}">
        <p14:creationId xmlns:p14="http://schemas.microsoft.com/office/powerpoint/2010/main" val="3453645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a:t>Izmeklējot vardarbības saknes/PVO 2002.; 12. lappuse</a:t>
            </a:r>
          </a:p>
        </p:txBody>
      </p:sp>
      <p:pic>
        <p:nvPicPr>
          <p:cNvPr id="6" name="Content Placeholder 5">
            <a:extLst>
              <a:ext uri="{FF2B5EF4-FFF2-40B4-BE49-F238E27FC236}">
                <a16:creationId xmlns:a16="http://schemas.microsoft.com/office/drawing/2014/main" xmlns="" id="{0E3D692E-A177-4A3C-935C-5021DB3D421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3274" y="1363980"/>
            <a:ext cx="8345424" cy="4130040"/>
          </a:xfrm>
        </p:spPr>
      </p:pic>
    </p:spTree>
    <p:extLst>
      <p:ext uri="{BB962C8B-B14F-4D97-AF65-F5344CB8AC3E}">
        <p14:creationId xmlns:p14="http://schemas.microsoft.com/office/powerpoint/2010/main" val="4131316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2800"/>
              <a:t/>
            </a:r>
            <a:br>
              <a:rPr lang="lv-LV" sz="2800"/>
            </a:br>
            <a:r>
              <a:rPr lang="lv-LV" sz="2800"/>
              <a:t>Vardarbības pret vecāka gadagājuma cilvēkiem riska faktori/Individuālie faktori</a:t>
            </a:r>
            <a:br>
              <a:rPr lang="lv-LV" sz="2800"/>
            </a:br>
            <a:endParaRPr lang="lv-LV" sz="2800"/>
          </a:p>
        </p:txBody>
      </p:sp>
      <p:sp>
        <p:nvSpPr>
          <p:cNvPr id="3" name="Sisällön paikkamerkki 2"/>
          <p:cNvSpPr>
            <a:spLocks noGrp="1"/>
          </p:cNvSpPr>
          <p:nvPr>
            <p:ph idx="1"/>
          </p:nvPr>
        </p:nvSpPr>
        <p:spPr>
          <a:xfrm>
            <a:off x="1981200" y="1124745"/>
            <a:ext cx="8229600" cy="5001419"/>
          </a:xfrm>
        </p:spPr>
        <p:txBody>
          <a:bodyPr>
            <a:normAutofit fontScale="92500" lnSpcReduction="10000"/>
          </a:bodyPr>
          <a:lstStyle/>
          <a:p>
            <a:r>
              <a:rPr lang="lv-LV" sz="2600"/>
              <a:t>vecums pārsniedz 80 gadus</a:t>
            </a:r>
          </a:p>
          <a:p>
            <a:r>
              <a:rPr lang="lv-LV" sz="2600"/>
              <a:t>dzimums (sieviešu)</a:t>
            </a:r>
          </a:p>
          <a:p>
            <a:r>
              <a:rPr lang="lv-LV" sz="2600"/>
              <a:t>zemi ienākumi</a:t>
            </a:r>
          </a:p>
          <a:p>
            <a:r>
              <a:rPr lang="lv-LV" sz="2600"/>
              <a:t>slikta veselība</a:t>
            </a:r>
          </a:p>
          <a:p>
            <a:r>
              <a:rPr lang="lv-LV" sz="2600"/>
              <a:t>kognitīvie traucējumi</a:t>
            </a:r>
          </a:p>
          <a:p>
            <a:r>
              <a:rPr lang="lv-LV" sz="2600"/>
              <a:t>grūtības pārvietoties</a:t>
            </a:r>
          </a:p>
          <a:p>
            <a:r>
              <a:rPr lang="lv-LV" sz="2600"/>
              <a:t>depresijas simptomi</a:t>
            </a:r>
          </a:p>
          <a:p>
            <a:r>
              <a:rPr lang="lv-LV" sz="2600"/>
              <a:t>mazs sociālais atbalsts </a:t>
            </a:r>
          </a:p>
          <a:p>
            <a:pPr marL="0" indent="0">
              <a:buNone/>
            </a:pPr>
            <a:r>
              <a:rPr lang="lv-LV" sz="2400"/>
              <a:t>Vecāka gadagājuma cilvēkiem, kuriem izpildās trīs līdz četri augstākminētie riska faktori, ir gandrīz četras reizes lielāks risks ciest no vardarbības, savukārt tiem, kuriem izpildās pieci vai vairāk, vardarbības risks ir 26 reizes lielāks.</a:t>
            </a:r>
          </a:p>
          <a:p>
            <a:pPr marL="0" indent="0">
              <a:buNone/>
            </a:pPr>
            <a:r>
              <a:rPr lang="lv-LV" sz="1600"/>
              <a:t>Dong XQ and Simon MA 2014.</a:t>
            </a:r>
          </a:p>
        </p:txBody>
      </p:sp>
    </p:spTree>
    <p:extLst>
      <p:ext uri="{BB962C8B-B14F-4D97-AF65-F5344CB8AC3E}">
        <p14:creationId xmlns:p14="http://schemas.microsoft.com/office/powerpoint/2010/main" val="295375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3200"/>
              <a:t/>
            </a:r>
            <a:br>
              <a:rPr lang="lv-LV" sz="3200"/>
            </a:br>
            <a:r>
              <a:rPr lang="lv-LV" sz="3200"/>
              <a:t>Vardarbība pret vecāka gadagājuma cilvēkiem - vardarbība ģimenē</a:t>
            </a:r>
            <a:br>
              <a:rPr lang="lv-LV" sz="3200"/>
            </a:br>
            <a:endParaRPr lang="lv-LV" sz="3200"/>
          </a:p>
        </p:txBody>
      </p:sp>
      <p:sp>
        <p:nvSpPr>
          <p:cNvPr id="3" name="Sisällön paikkamerkki 2"/>
          <p:cNvSpPr>
            <a:spLocks noGrp="1"/>
          </p:cNvSpPr>
          <p:nvPr>
            <p:ph idx="1"/>
          </p:nvPr>
        </p:nvSpPr>
        <p:spPr>
          <a:xfrm>
            <a:off x="1981200" y="1196753"/>
            <a:ext cx="8229600" cy="4929411"/>
          </a:xfrm>
        </p:spPr>
        <p:txBody>
          <a:bodyPr>
            <a:normAutofit/>
          </a:bodyPr>
          <a:lstStyle/>
          <a:p>
            <a:r>
              <a:rPr lang="lv-LV"/>
              <a:t>Ir kopīgas pazīmes, tomēr pastāv atšķirības:</a:t>
            </a:r>
          </a:p>
          <a:p>
            <a:pPr lvl="1"/>
            <a:r>
              <a:rPr lang="lv-LV"/>
              <a:t>dzimumu atšķirības vardarbības pret partneriem gadījumos ir neskaidras; gan vīrieši, gan sievietes mēdz realizēt vardarbību pret vecāka gadagājuma cilvēkiem vai atstāt tos novārtā </a:t>
            </a:r>
          </a:p>
          <a:p>
            <a:pPr lvl="1"/>
            <a:r>
              <a:rPr lang="lv-LV"/>
              <a:t>vardarbība mēdz būt vērsta gan pret vecāka gadagājuma vīriešiem, gan sievietēm, lai gan vairums pētījumu liecina, ka sievietēm šis risks ir lielāks</a:t>
            </a:r>
          </a:p>
          <a:p>
            <a:pPr lvl="1"/>
            <a:r>
              <a:rPr lang="lv-LV"/>
              <a:t>sarežģīti mēdz būt arī varas un kontroles jautājumi; vecāka gadagājuma cilvēki mēdz būt atkarīgi no citiem cilvēkiem, padarot viņus par potenciāliem vardarbības upuriem. Tomēr varmāka var arī būt finansiāli vai emocionāli atkarīgs no vecāka gadagājuma cilvēka</a:t>
            </a:r>
          </a:p>
          <a:p>
            <a:pPr marL="0" indent="0">
              <a:buNone/>
            </a:pPr>
            <a:r>
              <a:rPr lang="lv-LV" sz="1800"/>
              <a:t>Glasgow K, Fanslow JL. 2006. </a:t>
            </a:r>
          </a:p>
        </p:txBody>
      </p:sp>
    </p:spTree>
    <p:extLst>
      <p:ext uri="{BB962C8B-B14F-4D97-AF65-F5344CB8AC3E}">
        <p14:creationId xmlns:p14="http://schemas.microsoft.com/office/powerpoint/2010/main" val="1744567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a:bodyPr>
          <a:lstStyle/>
          <a:p>
            <a:r>
              <a:rPr lang="lv-LV" sz="2800"/>
              <a:t>Ar varmāku saistītie riska faktori/Individuāli faktori</a:t>
            </a:r>
          </a:p>
        </p:txBody>
      </p:sp>
      <p:sp>
        <p:nvSpPr>
          <p:cNvPr id="3" name="Sisällön paikkamerkki 2"/>
          <p:cNvSpPr>
            <a:spLocks noGrp="1"/>
          </p:cNvSpPr>
          <p:nvPr>
            <p:ph idx="1"/>
          </p:nvPr>
        </p:nvSpPr>
        <p:spPr>
          <a:xfrm>
            <a:off x="1981200" y="1124745"/>
            <a:ext cx="8229600" cy="5001419"/>
          </a:xfrm>
        </p:spPr>
        <p:txBody>
          <a:bodyPr>
            <a:normAutofit fontScale="92500"/>
          </a:bodyPr>
          <a:lstStyle/>
          <a:p>
            <a:r>
              <a:rPr lang="lv-LV"/>
              <a:t>Riska faktori ir daļēji tie paši, kas jauniem cilvēkiem</a:t>
            </a:r>
          </a:p>
          <a:p>
            <a:pPr lvl="1"/>
            <a:r>
              <a:rPr lang="lv-LV"/>
              <a:t>vielu ļaunprātīga izmantošana</a:t>
            </a:r>
          </a:p>
          <a:p>
            <a:pPr lvl="1"/>
            <a:r>
              <a:rPr lang="lv-LV"/>
              <a:t>iepriekšējā vardarbības vēsture (piem., redzot vardarbību pret citiem, vai vardarbības pieredzēšana bērnībā; agrāka vardarbība ģimenē)</a:t>
            </a:r>
          </a:p>
          <a:p>
            <a:pPr lvl="1"/>
            <a:r>
              <a:rPr lang="lv-LV"/>
              <a:t>kriminālā vēsture</a:t>
            </a:r>
          </a:p>
          <a:p>
            <a:r>
              <a:rPr lang="lv-LV"/>
              <a:t>garīgas vai psiholoģiska rakstura problēmas (piem., depresija)</a:t>
            </a:r>
          </a:p>
          <a:p>
            <a:r>
              <a:rPr lang="lv-LV"/>
              <a:t>finansiāla atkarība no upura (varmākam ciešot finansiālas grūtības)</a:t>
            </a:r>
          </a:p>
          <a:p>
            <a:r>
              <a:rPr lang="lv-LV"/>
              <a:t>ja varmāka dzīvo kopā ar upuri </a:t>
            </a:r>
          </a:p>
          <a:p>
            <a:r>
              <a:rPr lang="lv-LV"/>
              <a:t>ilglaicīgas varas un kontroles izpausmes; vīriešu dominance ģimenē</a:t>
            </a:r>
          </a:p>
          <a:p>
            <a:r>
              <a:rPr lang="lv-LV"/>
              <a:t>Varmākas paša traucējumi (piem., demence; deģeneratīvi procesi smadzenēs, kas izraisa agresīvu uzvedību)</a:t>
            </a:r>
          </a:p>
          <a:p>
            <a:pPr marL="0" indent="0">
              <a:buNone/>
            </a:pPr>
            <a:endParaRPr lang="en-GB" sz="1600" dirty="0"/>
          </a:p>
          <a:p>
            <a:pPr marL="0" indent="0">
              <a:buNone/>
            </a:pPr>
            <a:r>
              <a:rPr lang="lv-LV" sz="1600"/>
              <a:t>United Nations 2013.; </a:t>
            </a:r>
            <a:r>
              <a:rPr lang="lv-LV" sz="1800"/>
              <a:t>Carolyn E. Ziminski Pickering  2014. </a:t>
            </a:r>
          </a:p>
        </p:txBody>
      </p:sp>
    </p:spTree>
    <p:extLst>
      <p:ext uri="{BB962C8B-B14F-4D97-AF65-F5344CB8AC3E}">
        <p14:creationId xmlns:p14="http://schemas.microsoft.com/office/powerpoint/2010/main" val="971089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1282154"/>
          </a:xfrm>
        </p:spPr>
        <p:txBody>
          <a:bodyPr>
            <a:normAutofit fontScale="90000"/>
          </a:bodyPr>
          <a:lstStyle/>
          <a:p>
            <a:r>
              <a:rPr lang="lv-LV" sz="2800"/>
              <a:t/>
            </a:r>
            <a:br>
              <a:rPr lang="lv-LV" sz="2800"/>
            </a:br>
            <a:r>
              <a:rPr lang="lv-LV" sz="3100"/>
              <a:t>Vardarbības pret vecāka gadagājuma cilvēkiem riska faktori/Attiecību faktori</a:t>
            </a:r>
            <a:r>
              <a:rPr lang="lv-LV" sz="2800"/>
              <a:t/>
            </a:r>
            <a:br>
              <a:rPr lang="lv-LV" sz="2800"/>
            </a:br>
            <a:endParaRPr lang="lv-LV" sz="2800"/>
          </a:p>
        </p:txBody>
      </p:sp>
      <p:sp>
        <p:nvSpPr>
          <p:cNvPr id="3" name="Sisällön paikkamerkki 2"/>
          <p:cNvSpPr>
            <a:spLocks noGrp="1"/>
          </p:cNvSpPr>
          <p:nvPr>
            <p:ph idx="1"/>
          </p:nvPr>
        </p:nvSpPr>
        <p:spPr>
          <a:xfrm>
            <a:off x="1981200" y="1772817"/>
            <a:ext cx="8229600" cy="4353347"/>
          </a:xfrm>
        </p:spPr>
        <p:txBody>
          <a:bodyPr>
            <a:normAutofit/>
          </a:bodyPr>
          <a:lstStyle/>
          <a:p>
            <a:pPr lvl="1"/>
            <a:r>
              <a:rPr lang="lv-LV"/>
              <a:t>kopējā attiecību kvalitāte mēdz būt kauzāls cēlonis</a:t>
            </a:r>
          </a:p>
          <a:p>
            <a:pPr lvl="1"/>
            <a:r>
              <a:rPr lang="lv-LV"/>
              <a:t>dzīvošanas apstākļi, īpaši - pārblīvēti apstākļi un privātuma trūkums; vecāka gadagājuma cilvēkam ir lielāks vardarbības risks, ja viņš vai viņa dzīvo kopā ar aprūpētāju</a:t>
            </a:r>
          </a:p>
          <a:p>
            <a:pPr lvl="1"/>
            <a:r>
              <a:rPr lang="lv-LV"/>
              <a:t>pieauguši bērni, kuri ir atkarīgi no saviem vecāka gadagājuma vecākiem, saņemot mājvietu un finansiālu atbalstu</a:t>
            </a:r>
          </a:p>
          <a:p>
            <a:pPr marL="0" indent="0">
              <a:buNone/>
            </a:pPr>
            <a:r>
              <a:rPr lang="lv-LV" sz="1800" b="1"/>
              <a:t>Pasaules Veselības organizācija, 2002. </a:t>
            </a:r>
          </a:p>
        </p:txBody>
      </p:sp>
    </p:spTree>
    <p:extLst>
      <p:ext uri="{BB962C8B-B14F-4D97-AF65-F5344CB8AC3E}">
        <p14:creationId xmlns:p14="http://schemas.microsoft.com/office/powerpoint/2010/main" val="2173979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Vardarbības pret vecāka gadagājuma cilvēkiem riska faktori/Sabiedrības faktori</a:t>
            </a:r>
          </a:p>
        </p:txBody>
      </p:sp>
      <p:sp>
        <p:nvSpPr>
          <p:cNvPr id="3" name="Sisällön paikkamerkki 2"/>
          <p:cNvSpPr>
            <a:spLocks noGrp="1"/>
          </p:cNvSpPr>
          <p:nvPr>
            <p:ph idx="1"/>
          </p:nvPr>
        </p:nvSpPr>
        <p:spPr/>
        <p:txBody>
          <a:bodyPr>
            <a:normAutofit/>
          </a:bodyPr>
          <a:lstStyle/>
          <a:p>
            <a:r>
              <a:rPr lang="lv-LV"/>
              <a:t>Vājas sabiedrības sankcijas pret vardarbību ģimenē</a:t>
            </a:r>
          </a:p>
          <a:p>
            <a:r>
              <a:rPr lang="lv-LV"/>
              <a:t>Sociālas normas, kas paredz ģimenes iekšējo norišu privātumu</a:t>
            </a:r>
          </a:p>
          <a:p>
            <a:r>
              <a:rPr lang="lv-LV"/>
              <a:t>Sabiedrībai raksturīga sociāla izolācija; var būt gan vardarbības cēlonis, gan sekas</a:t>
            </a:r>
          </a:p>
          <a:p>
            <a:r>
              <a:rPr lang="lv-LV"/>
              <a:t>Sabiedrības normas, kas paredz vīriešu autoritāti pār sievietēm</a:t>
            </a:r>
          </a:p>
          <a:p>
            <a:r>
              <a:rPr lang="lv-LV"/>
              <a:t>Tradicionālas dzimumu normas</a:t>
            </a:r>
          </a:p>
          <a:p>
            <a:r>
              <a:rPr lang="lv-LV"/>
              <a:t>Sociālas normas, kas atbalsta vardarbību</a:t>
            </a:r>
          </a:p>
          <a:p>
            <a:pPr marL="0" indent="0">
              <a:buNone/>
            </a:pPr>
            <a:r>
              <a:rPr lang="lv-LV" sz="1600"/>
              <a:t>Pasaules Veselības organizācija, 2002.</a:t>
            </a:r>
          </a:p>
        </p:txBody>
      </p:sp>
    </p:spTree>
    <p:extLst>
      <p:ext uri="{BB962C8B-B14F-4D97-AF65-F5344CB8AC3E}">
        <p14:creationId xmlns:p14="http://schemas.microsoft.com/office/powerpoint/2010/main" val="36232285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sz="2800"/>
              <a:t/>
            </a:r>
            <a:br>
              <a:rPr lang="lv-LV" sz="2800"/>
            </a:br>
            <a:r>
              <a:rPr lang="lv-LV" sz="2800"/>
              <a:t>Vardarbības pret vecāka gadagājuma cilvēkiem riska faktori/Sabiedrības faktori</a:t>
            </a:r>
            <a:br>
              <a:rPr lang="lv-LV" sz="2800"/>
            </a:br>
            <a:endParaRPr lang="lv-LV" sz="2800"/>
          </a:p>
        </p:txBody>
      </p:sp>
      <p:sp>
        <p:nvSpPr>
          <p:cNvPr id="3" name="Sisällön paikkamerkki 2"/>
          <p:cNvSpPr>
            <a:spLocks noGrp="1"/>
          </p:cNvSpPr>
          <p:nvPr>
            <p:ph idx="1"/>
          </p:nvPr>
        </p:nvSpPr>
        <p:spPr>
          <a:xfrm>
            <a:off x="1981200" y="1068870"/>
            <a:ext cx="8229600" cy="5112568"/>
          </a:xfrm>
        </p:spPr>
        <p:txBody>
          <a:bodyPr>
            <a:normAutofit fontScale="40000" lnSpcReduction="20000"/>
          </a:bodyPr>
          <a:lstStyle/>
          <a:p>
            <a:r>
              <a:rPr lang="lv-LV" sz="6000"/>
              <a:t>Būtiska loma ir arī kultūras normām un tradīcijām, piemēram, vecuma diskriminācijai, seksismam un vardarbības kultūrai (t.i., attieksmei pret vardarbību un no tās izrietošajiem uzskatiem, domām, tradīcijām, vērtībām un uzvedībai)</a:t>
            </a:r>
          </a:p>
          <a:p>
            <a:r>
              <a:rPr lang="lv-LV" sz="6000"/>
              <a:t>Sabiedrības, kurās vīriešiem ir ekonomiskā un lemtspējas vara</a:t>
            </a:r>
          </a:p>
          <a:p>
            <a:r>
              <a:rPr lang="lv-LV" sz="6000"/>
              <a:t>Grūtības, ar kurām sastopas vecāki cilvēki, jo īpaši vecāka gadagājuma sievietes</a:t>
            </a:r>
          </a:p>
          <a:p>
            <a:pPr lvl="1"/>
            <a:r>
              <a:rPr lang="lv-LV" sz="6000"/>
              <a:t>Dzimums, jo vecākas sievietes mēdz būt apspiestas un atrasties ekonomiski nevienlīdzīgā situācijā </a:t>
            </a:r>
          </a:p>
          <a:p>
            <a:r>
              <a:rPr lang="lv-LV" sz="6000"/>
              <a:t>Vecāka gadagājuma cilvēkus bieži uztver kā vārgus, vājus un līdzatkarīgus, un tas rada priekšstatu, ka viņiem ir mazāka vērtība, kas viņus padara par viegliem ekspluatācijas upuriem.</a:t>
            </a:r>
          </a:p>
          <a:p>
            <a:r>
              <a:rPr lang="lv-LV" sz="6000"/>
              <a:t>Sistēmiska vardarbība (slikta izturēšanās veselības aprūpes klīnikās un valsts iestādes)</a:t>
            </a:r>
          </a:p>
          <a:p>
            <a:pPr marL="0" indent="0">
              <a:buNone/>
            </a:pPr>
            <a:r>
              <a:rPr lang="lv-LV" sz="4000" b="1"/>
              <a:t>Pasaules Veselības organizācija, 2002. </a:t>
            </a:r>
          </a:p>
          <a:p>
            <a:endParaRPr lang="en-GB" dirty="0"/>
          </a:p>
        </p:txBody>
      </p:sp>
    </p:spTree>
    <p:extLst>
      <p:ext uri="{BB962C8B-B14F-4D97-AF65-F5344CB8AC3E}">
        <p14:creationId xmlns:p14="http://schemas.microsoft.com/office/powerpoint/2010/main" val="8921846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46544" y="137577"/>
            <a:ext cx="10515600" cy="1325563"/>
          </a:xfrm>
        </p:spPr>
        <p:txBody>
          <a:bodyPr>
            <a:normAutofit/>
          </a:bodyPr>
          <a:lstStyle/>
          <a:p>
            <a:r>
              <a:rPr lang="lv-LV" sz="2800"/>
              <a:t>Vardarbības pret vecāka gadagājuma cilvēkiem aprūpes kontekstā riska faktori</a:t>
            </a:r>
          </a:p>
        </p:txBody>
      </p:sp>
      <p:sp>
        <p:nvSpPr>
          <p:cNvPr id="3" name="Sisällön paikkamerkki 2"/>
          <p:cNvSpPr>
            <a:spLocks noGrp="1"/>
          </p:cNvSpPr>
          <p:nvPr>
            <p:ph idx="1"/>
          </p:nvPr>
        </p:nvSpPr>
        <p:spPr>
          <a:xfrm>
            <a:off x="1046544" y="1354397"/>
            <a:ext cx="10515600" cy="4351338"/>
          </a:xfrm>
        </p:spPr>
        <p:txBody>
          <a:bodyPr>
            <a:normAutofit/>
          </a:bodyPr>
          <a:lstStyle/>
          <a:p>
            <a:r>
              <a:rPr lang="lv-LV"/>
              <a:t>Vardarbība aprūpes kontekstā:</a:t>
            </a:r>
          </a:p>
          <a:p>
            <a:pPr lvl="1"/>
            <a:r>
              <a:rPr lang="lv-LV"/>
              <a:t>Aprūpētāja slogs/stress, nodrošinot aprūpi</a:t>
            </a:r>
          </a:p>
          <a:p>
            <a:pPr lvl="1"/>
            <a:r>
              <a:rPr lang="lv-LV"/>
              <a:t>Aprūpes saņēmēja agresija</a:t>
            </a:r>
          </a:p>
          <a:p>
            <a:pPr lvl="1"/>
            <a:r>
              <a:rPr lang="lv-LV"/>
              <a:t>Attiecību kvalitāte pirms veselības stāvokļa izmaiņām</a:t>
            </a:r>
          </a:p>
          <a:p>
            <a:r>
              <a:rPr lang="lv-LV"/>
              <a:t>Vardarbības riska faktori ilgtermiņa aprūpē:</a:t>
            </a:r>
          </a:p>
          <a:p>
            <a:pPr lvl="1"/>
            <a:r>
              <a:rPr lang="lv-LV"/>
              <a:t>Speciālistu trūkums </a:t>
            </a:r>
          </a:p>
          <a:p>
            <a:pPr lvl="1"/>
            <a:r>
              <a:rPr lang="lv-LV"/>
              <a:t>Speciālistu apmācība</a:t>
            </a:r>
          </a:p>
          <a:p>
            <a:pPr lvl="1"/>
            <a:r>
              <a:rPr lang="lv-LV"/>
              <a:t>Speciālistu attieksme (aprūpes saņēmēja tiesisko interešu atbalstīšanas trūkums)</a:t>
            </a:r>
          </a:p>
          <a:p>
            <a:pPr lvl="1"/>
            <a:r>
              <a:rPr lang="lv-LV"/>
              <a:t>Aprūpes saņēmēja agresija (piemēram, demences dēļ)</a:t>
            </a:r>
          </a:p>
          <a:p>
            <a:pPr lvl="1"/>
            <a:r>
              <a:rPr lang="lv-LV"/>
              <a:t>Aprūpes saņēmēja ievainojamība un izolācija</a:t>
            </a:r>
          </a:p>
          <a:p>
            <a:pPr lvl="1"/>
            <a:r>
              <a:rPr lang="lv-LV"/>
              <a:t>Pansionāta telpu lielā izmēra dēļ (50+ pacientu)</a:t>
            </a:r>
          </a:p>
          <a:p>
            <a:pPr marL="0" indent="0">
              <a:buNone/>
            </a:pPr>
            <a:r>
              <a:rPr lang="lv-LV" sz="1800"/>
              <a:t>Carolyn E. Ziminski Pickering </a:t>
            </a:r>
            <a:r>
              <a:rPr lang="lv-LV" sz="1900"/>
              <a:t> 2014. </a:t>
            </a:r>
          </a:p>
          <a:p>
            <a:endParaRPr lang="en-GB" dirty="0"/>
          </a:p>
        </p:txBody>
      </p:sp>
    </p:spTree>
    <p:extLst>
      <p:ext uri="{BB962C8B-B14F-4D97-AF65-F5344CB8AC3E}">
        <p14:creationId xmlns:p14="http://schemas.microsoft.com/office/powerpoint/2010/main" val="3740513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757038" y="2126121"/>
            <a:ext cx="7772400" cy="2259682"/>
          </a:xfrm>
        </p:spPr>
        <p:txBody>
          <a:bodyPr>
            <a:normAutofit fontScale="90000"/>
          </a:bodyPr>
          <a:lstStyle/>
          <a:p>
            <a:r>
              <a:rPr lang="lv-LV" dirty="0"/>
              <a:t>Vardarbība pret vecāka gadagājuma sievietēm - ilgtermiņa ciešanas un </a:t>
            </a:r>
            <a:r>
              <a:rPr lang="lv-LV" dirty="0" err="1"/>
              <a:t>stigmatizācija</a:t>
            </a:r>
            <a:endParaRPr lang="lv-LV" dirty="0"/>
          </a:p>
        </p:txBody>
      </p:sp>
      <p:sp>
        <p:nvSpPr>
          <p:cNvPr id="5" name="Subtitle 4">
            <a:extLst>
              <a:ext uri="{FF2B5EF4-FFF2-40B4-BE49-F238E27FC236}">
                <a16:creationId xmlns:a16="http://schemas.microsoft.com/office/drawing/2014/main" xmlns="" id="{A083148D-D48E-4A17-9379-979EFC0258A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83773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a:bodyPr>
          <a:lstStyle/>
          <a:p>
            <a:r>
              <a:rPr lang="lv-LV" sz="3200"/>
              <a:t>Vecāka gadagājuma sieviešu ilgtermiņa ciešanas</a:t>
            </a:r>
          </a:p>
        </p:txBody>
      </p:sp>
      <p:sp>
        <p:nvSpPr>
          <p:cNvPr id="3" name="Sisällön paikkamerkki 2"/>
          <p:cNvSpPr>
            <a:spLocks noGrp="1"/>
          </p:cNvSpPr>
          <p:nvPr>
            <p:ph idx="1"/>
          </p:nvPr>
        </p:nvSpPr>
        <p:spPr>
          <a:xfrm>
            <a:off x="1622384" y="1004243"/>
            <a:ext cx="8229600" cy="5472608"/>
          </a:xfrm>
        </p:spPr>
        <p:txBody>
          <a:bodyPr>
            <a:normAutofit fontScale="92500"/>
          </a:bodyPr>
          <a:lstStyle/>
          <a:p>
            <a:pPr marL="0" indent="0">
              <a:buNone/>
            </a:pPr>
            <a:r>
              <a:rPr lang="lv-LV"/>
              <a:t>Ciešanas izolācijas un kontrolēšanas dēļ; </a:t>
            </a:r>
          </a:p>
          <a:p>
            <a:r>
              <a:rPr lang="lv-LV"/>
              <a:t>Psiholoģiska vardarbība; uz vecumu un dzimumu balstītas apsaukas (piem., "vecā mauka”)</a:t>
            </a:r>
          </a:p>
          <a:p>
            <a:r>
              <a:rPr lang="lv-LV"/>
              <a:t>Vecāka gadagājuma sievietes ir fiziski vārgākas slimību un ar novecošanu saistīto procesu dēļ; jūtoties mazāk pievilcīgas, ciešanas un ar to saistītās emocijas kļūst spēcīgākas</a:t>
            </a:r>
          </a:p>
          <a:p>
            <a:r>
              <a:rPr lang="lv-LV"/>
              <a:t>Šis mēdz pārvērst vīriešus par tirāniem: vīrieši kļūst neapmierināti, jo vairs nesaņem aprūpi, pie kuras viņi iepriekš pieraduši; sievietes izjūt stresu un vainu, jo mazinās viņu spējas nodrošināt sagaidītās rūpes.</a:t>
            </a:r>
          </a:p>
          <a:p>
            <a:pPr marL="0" indent="0">
              <a:buNone/>
            </a:pPr>
            <a:r>
              <a:rPr lang="lv-LV"/>
              <a:t>Fizisku sāpju ciešana; </a:t>
            </a:r>
          </a:p>
          <a:p>
            <a:r>
              <a:rPr lang="lv-LV"/>
              <a:t>Vecāka gadagājuma sievietes pamana vardarbību kā savas iekšējās sāpes un ciešanas. Vai cēlonis ir vardarbība vai sirmais vecums? (piem., "mans ķermenis jau tāpat bija nelietojams”).</a:t>
            </a:r>
          </a:p>
          <a:p>
            <a:pPr marL="0" indent="0">
              <a:buNone/>
            </a:pPr>
            <a:r>
              <a:rPr lang="lv-LV" sz="2400"/>
              <a:t>Zvi Eisikovits &amp; Tova Band-Winterstein 2015. Dimensions of Suffering among Old and Young Battered Women. J Fam Viol (2015.) 30:49–62.</a:t>
            </a:r>
          </a:p>
          <a:p>
            <a:pPr marL="0" indent="0">
              <a:buNone/>
            </a:pPr>
            <a:endParaRPr lang="en-GB" sz="2300" dirty="0"/>
          </a:p>
        </p:txBody>
      </p:sp>
      <p:sp>
        <p:nvSpPr>
          <p:cNvPr id="5" name="Alatunnisteen paikkamerkki 4"/>
          <p:cNvSpPr>
            <a:spLocks noGrp="1"/>
          </p:cNvSpPr>
          <p:nvPr>
            <p:ph type="ftr" sz="quarter" idx="11"/>
          </p:nvPr>
        </p:nvSpPr>
        <p:spPr/>
        <p:txBody>
          <a:bodyPr/>
          <a:lstStyle/>
          <a:p>
            <a:r>
              <a:rPr lang="lv-LV" dirty="0"/>
              <a:t>Sirkka Perttu, </a:t>
            </a:r>
            <a:r>
              <a:rPr lang="lv-LV" dirty="0" smtClean="0"/>
              <a:t>WHOSEFVA </a:t>
            </a:r>
            <a:r>
              <a:rPr lang="lv-LV" dirty="0"/>
              <a:t>project 2016-2018</a:t>
            </a:r>
          </a:p>
        </p:txBody>
      </p:sp>
    </p:spTree>
    <p:extLst>
      <p:ext uri="{BB962C8B-B14F-4D97-AF65-F5344CB8AC3E}">
        <p14:creationId xmlns:p14="http://schemas.microsoft.com/office/powerpoint/2010/main" val="847166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76400" y="11575"/>
            <a:ext cx="10515600" cy="1325563"/>
          </a:xfrm>
        </p:spPr>
        <p:txBody>
          <a:bodyPr>
            <a:normAutofit/>
          </a:bodyPr>
          <a:lstStyle/>
          <a:p>
            <a:r>
              <a:rPr lang="lv-LV" sz="2800"/>
              <a:t>Vecāka gadagājuma sieviešu ilgtermiņa ciešanas</a:t>
            </a:r>
          </a:p>
        </p:txBody>
      </p:sp>
      <p:sp>
        <p:nvSpPr>
          <p:cNvPr id="3" name="Sisällön paikkamerkki 2"/>
          <p:cNvSpPr>
            <a:spLocks noGrp="1"/>
          </p:cNvSpPr>
          <p:nvPr>
            <p:ph idx="1"/>
          </p:nvPr>
        </p:nvSpPr>
        <p:spPr>
          <a:xfrm>
            <a:off x="1703407" y="1028252"/>
            <a:ext cx="8229600" cy="5256584"/>
          </a:xfrm>
        </p:spPr>
        <p:txBody>
          <a:bodyPr>
            <a:normAutofit lnSpcReduction="10000"/>
          </a:bodyPr>
          <a:lstStyle/>
          <a:p>
            <a:pPr marL="0" indent="0">
              <a:buNone/>
            </a:pPr>
            <a:r>
              <a:rPr lang="lv-LV"/>
              <a:t>Atsvešināšanās un vientulība savā mājoklī; laiks kā ciešanu avots;</a:t>
            </a:r>
          </a:p>
          <a:p>
            <a:r>
              <a:rPr lang="lv-LV"/>
              <a:t>Vecāka gadagājuma sievietes raksturo savu pieredzi kā statisku, kur vardarbība parādās un nepazūd. Viņas mēdz šo sajūtu nēsāt līdzi kā "akmeni uz sirds”, internalizējot un sadzīvojot ar to.</a:t>
            </a:r>
          </a:p>
          <a:p>
            <a:r>
              <a:rPr lang="lv-LV"/>
              <a:t>Atgūstoties no viena vardarbīga notikuma un gaidot nākamo, ikdiena pārvēršas par rutīnu. </a:t>
            </a:r>
          </a:p>
          <a:p>
            <a:r>
              <a:rPr lang="lv-LV"/>
              <a:t>Vecāka gadagājuma sievietes laiku sāk strukturēt un dalīt gados. </a:t>
            </a:r>
          </a:p>
          <a:p>
            <a:r>
              <a:rPr lang="lv-LV"/>
              <a:t>Ciešanām sāk veidoties kumulatīvs efekts.</a:t>
            </a:r>
          </a:p>
          <a:p>
            <a:r>
              <a:rPr lang="lv-LV"/>
              <a:t>Abas sievietes saprot, ka jāiemācās sadzīvot ar domu par nāvi, un abas nāvi pat sagaida, tomēr vecāka gadagājuma sievietes raugās uz nāvi, kā uz dzīves cikla sastāvdaļu.</a:t>
            </a:r>
          </a:p>
          <a:p>
            <a:pPr marL="0" indent="0">
              <a:buNone/>
            </a:pPr>
            <a:r>
              <a:rPr lang="lv-LV" sz="2400"/>
              <a:t>Zvi Eisikovits &amp; Tova Band-Winterstein 2015. Dimensions of Suffering among Old and Young Battered Women. J Fam Viol (2015.) 30:49–62.</a:t>
            </a:r>
          </a:p>
          <a:p>
            <a:pPr marL="0" indent="0">
              <a:buNone/>
            </a:pPr>
            <a:endParaRPr lang="en-GB" sz="2300" dirty="0"/>
          </a:p>
          <a:p>
            <a:endParaRPr lang="en-GB" dirty="0"/>
          </a:p>
        </p:txBody>
      </p:sp>
    </p:spTree>
    <p:extLst>
      <p:ext uri="{BB962C8B-B14F-4D97-AF65-F5344CB8AC3E}">
        <p14:creationId xmlns:p14="http://schemas.microsoft.com/office/powerpoint/2010/main" val="3203237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2800"/>
              <a:t>Kas ir stigma?</a:t>
            </a:r>
          </a:p>
        </p:txBody>
      </p:sp>
      <p:sp>
        <p:nvSpPr>
          <p:cNvPr id="3" name="Sisällön paikkamerkki 2"/>
          <p:cNvSpPr>
            <a:spLocks noGrp="1"/>
          </p:cNvSpPr>
          <p:nvPr>
            <p:ph idx="1"/>
          </p:nvPr>
        </p:nvSpPr>
        <p:spPr/>
        <p:txBody>
          <a:bodyPr>
            <a:normAutofit/>
          </a:bodyPr>
          <a:lstStyle/>
          <a:p>
            <a:r>
              <a:rPr lang="lv-LV"/>
              <a:t>Marķējums vai tetovējums, kuru agrāk uz ādas iegrieza vai iededzināja noziedzniekiem un vergiem, lai tos varētu viegli identificēt, kā morāli piesārņotas personas (Goffman, Erving 2009. </a:t>
            </a:r>
            <a:r>
              <a:rPr lang="lv-LV" i="1"/>
              <a:t>Stigma: Notes on the Management of Spoiled Identity</a:t>
            </a:r>
            <a:r>
              <a:rPr lang="lv-LV"/>
              <a:t>)</a:t>
            </a:r>
          </a:p>
          <a:p>
            <a:r>
              <a:rPr lang="lv-LV"/>
              <a:t>Stigma ir kauna (häpeäleima) vai negoda zīme</a:t>
            </a:r>
          </a:p>
          <a:p>
            <a:r>
              <a:rPr lang="lv-LV"/>
              <a:t>Tā nozīmē, ka sabiedrība tās īpašniekam nepiešķir vērtību</a:t>
            </a:r>
          </a:p>
          <a:p>
            <a:r>
              <a:rPr lang="lv-LV"/>
              <a:t>Stigma ir process, kura ietvaros citu reakcijas uz kādu indivīdu sabojā viņa identitātes normālu attīstību.</a:t>
            </a:r>
          </a:p>
          <a:p>
            <a:endParaRPr lang="en-GB" dirty="0"/>
          </a:p>
        </p:txBody>
      </p:sp>
    </p:spTree>
    <p:extLst>
      <p:ext uri="{BB962C8B-B14F-4D97-AF65-F5344CB8AC3E}">
        <p14:creationId xmlns:p14="http://schemas.microsoft.com/office/powerpoint/2010/main" val="348735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2800"/>
              <a:t>Stigmas vardarbības dēļ - Stigmas internalizācija </a:t>
            </a:r>
          </a:p>
        </p:txBody>
      </p:sp>
      <p:sp>
        <p:nvSpPr>
          <p:cNvPr id="3" name="Sisällön paikkamerkki 2"/>
          <p:cNvSpPr>
            <a:spLocks noGrp="1"/>
          </p:cNvSpPr>
          <p:nvPr>
            <p:ph idx="1"/>
          </p:nvPr>
        </p:nvSpPr>
        <p:spPr>
          <a:xfrm>
            <a:off x="1981200" y="1412777"/>
            <a:ext cx="8229600" cy="4713387"/>
          </a:xfrm>
        </p:spPr>
        <p:txBody>
          <a:bodyPr>
            <a:normAutofit lnSpcReduction="10000"/>
          </a:bodyPr>
          <a:lstStyle/>
          <a:p>
            <a:r>
              <a:rPr lang="lv-LV"/>
              <a:t>Stigmu internalizēšana nozīmē mēru, kurā cilvēki internalizē uzskatus, kas saistīti ar vardarbību</a:t>
            </a:r>
          </a:p>
          <a:p>
            <a:r>
              <a:rPr lang="lv-LV"/>
              <a:t>Pašstigmatizācijas veids</a:t>
            </a:r>
          </a:p>
          <a:p>
            <a:r>
              <a:rPr lang="lv-LV"/>
              <a:t>Stigmatizēta identitāte nozīmē neizdošanās vai kauna zīmi</a:t>
            </a:r>
          </a:p>
          <a:p>
            <a:r>
              <a:rPr lang="lv-LV"/>
              <a:t>Stigmatizēta identitāte ir saistīta ar spēcīgām psiholoģiskām ciešanām</a:t>
            </a:r>
          </a:p>
          <a:p>
            <a:r>
              <a:rPr lang="lv-LV"/>
              <a:t>Galvenais stigmatizētu uzskatu internalizācijas procesa avots un veicinātājs ir varmāka</a:t>
            </a:r>
          </a:p>
          <a:p>
            <a:r>
              <a:rPr lang="lv-LV"/>
              <a:t>Varmāka rīkojas kā šķērslis, kavējot palīdzības meklēšanu no neformāliem un formāliem atbalsta tīkliem</a:t>
            </a:r>
          </a:p>
          <a:p>
            <a:pPr marL="0" indent="0">
              <a:buNone/>
            </a:pPr>
            <a:r>
              <a:rPr lang="lv-LV" sz="2400"/>
              <a:t>Nicole M. Overstreet and Diane M. Quinn 2013. The Intimate Partner Violence Stigmatization Model and Barriers to Help-Seeking. Basic Appl Soc Psych. 2013. January 1; 35(1): 109–122.</a:t>
            </a:r>
          </a:p>
          <a:p>
            <a:pPr marL="0" indent="0">
              <a:buNone/>
            </a:pPr>
            <a:endParaRPr lang="en-GB" sz="2100" dirty="0"/>
          </a:p>
        </p:txBody>
      </p:sp>
    </p:spTree>
    <p:extLst>
      <p:ext uri="{BB962C8B-B14F-4D97-AF65-F5344CB8AC3E}">
        <p14:creationId xmlns:p14="http://schemas.microsoft.com/office/powerpoint/2010/main" val="381972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91544" y="116632"/>
            <a:ext cx="8229600" cy="936104"/>
          </a:xfrm>
        </p:spPr>
        <p:txBody>
          <a:bodyPr>
            <a:normAutofit/>
          </a:bodyPr>
          <a:lstStyle/>
          <a:p>
            <a:r>
              <a:rPr lang="lv-LV" sz="2800"/>
              <a:t>Vardarbības pret vecāka gadagājuma cilvēkiem raksturiezīmes</a:t>
            </a:r>
          </a:p>
        </p:txBody>
      </p:sp>
      <p:sp>
        <p:nvSpPr>
          <p:cNvPr id="3" name="Sisällön paikkamerkki 2"/>
          <p:cNvSpPr>
            <a:spLocks noGrp="1"/>
          </p:cNvSpPr>
          <p:nvPr>
            <p:ph idx="1"/>
          </p:nvPr>
        </p:nvSpPr>
        <p:spPr>
          <a:xfrm>
            <a:off x="1981200" y="1124744"/>
            <a:ext cx="8229600" cy="5328592"/>
          </a:xfrm>
        </p:spPr>
        <p:txBody>
          <a:bodyPr>
            <a:normAutofit lnSpcReduction="10000"/>
          </a:bodyPr>
          <a:lstStyle/>
          <a:p>
            <a:r>
              <a:rPr lang="lv-LV" sz="2000" i="1"/>
              <a:t>Vardarbība ģimenē, kļūstot vecākam </a:t>
            </a:r>
          </a:p>
          <a:p>
            <a:pPr lvl="1"/>
            <a:r>
              <a:rPr lang="lv-LV" sz="2000"/>
              <a:t>Vardarbība ģimenē sākusies agrākā dzīves posmā, bet turpinās, kļūstot vecākam: ilgstošas vardarbības turpināšanās</a:t>
            </a:r>
          </a:p>
          <a:p>
            <a:r>
              <a:rPr lang="lv-LV" sz="2000" i="1"/>
              <a:t>Vardarbīgu attiecību uzsākšana vēlākā dzīves posmā</a:t>
            </a:r>
          </a:p>
          <a:p>
            <a:pPr lvl="1"/>
            <a:r>
              <a:rPr lang="lv-LV" sz="2000"/>
              <a:t>Pāri darītāji ir jauni laulātie vai intīmi partneri</a:t>
            </a:r>
          </a:p>
          <a:p>
            <a:r>
              <a:rPr lang="lv-LV" sz="2000" i="1"/>
              <a:t>Vardarbība ģimenē</a:t>
            </a:r>
            <a:r>
              <a:rPr lang="lv-LV" sz="2000"/>
              <a:t> sākas vecumdienās</a:t>
            </a:r>
          </a:p>
          <a:p>
            <a:pPr lvl="1"/>
            <a:r>
              <a:rPr lang="lv-LV" sz="2000"/>
              <a:t>iespējams, partneriem iepriekš bijušas kādas saspīlētas attiecības vai viņi bijuši pakļauti emocionālai vardarbībai, kura, abiem partneriem novecojot, pieņēmās spēkā</a:t>
            </a:r>
          </a:p>
          <a:p>
            <a:r>
              <a:rPr lang="lv-LV" sz="2000"/>
              <a:t>Ja vardarbība sākas vai pieņemas spēkā vecumdienās, iespējams, tā ir saistīta ar vienu vai vairākiem no šiem aspektiem:</a:t>
            </a:r>
          </a:p>
          <a:p>
            <a:pPr lvl="1">
              <a:buFont typeface="Courier New" panose="02070309020205020404" pitchFamily="49" charset="0"/>
              <a:buChar char="o"/>
            </a:pPr>
            <a:r>
              <a:rPr lang="lv-LV" sz="2000"/>
              <a:t>Pensionēšanās</a:t>
            </a:r>
          </a:p>
          <a:p>
            <a:pPr lvl="1">
              <a:buFont typeface="Courier New" panose="02070309020205020404" pitchFamily="49" charset="0"/>
              <a:buChar char="o"/>
            </a:pPr>
            <a:r>
              <a:rPr lang="lv-LV" sz="2000"/>
              <a:t>Invaliditāte</a:t>
            </a:r>
          </a:p>
          <a:p>
            <a:pPr lvl="1">
              <a:buFont typeface="Courier New" panose="02070309020205020404" pitchFamily="49" charset="0"/>
              <a:buChar char="o"/>
            </a:pPr>
            <a:r>
              <a:rPr lang="lv-LV" sz="2000"/>
              <a:t>Ģimenes locekļu lomu maiņa</a:t>
            </a:r>
          </a:p>
          <a:p>
            <a:pPr lvl="1">
              <a:buFont typeface="Courier New" panose="02070309020205020404" pitchFamily="49" charset="0"/>
              <a:buChar char="o"/>
            </a:pPr>
            <a:r>
              <a:rPr lang="lv-LV" sz="2000"/>
              <a:t>Seksuālas pārmaiņas</a:t>
            </a:r>
          </a:p>
          <a:p>
            <a:pPr marL="57150" indent="0">
              <a:buNone/>
            </a:pPr>
            <a:r>
              <a:rPr lang="lv-LV" sz="1600"/>
              <a:t>Jackie Barron 2007. </a:t>
            </a:r>
          </a:p>
          <a:p>
            <a:pPr lvl="1"/>
            <a:endParaRPr lang="en-GB" sz="1600" dirty="0"/>
          </a:p>
        </p:txBody>
      </p:sp>
    </p:spTree>
    <p:extLst>
      <p:ext uri="{BB962C8B-B14F-4D97-AF65-F5344CB8AC3E}">
        <p14:creationId xmlns:p14="http://schemas.microsoft.com/office/powerpoint/2010/main" val="10153243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Stigmas vardarbības dēļ - Stigmas internalizācija </a:t>
            </a:r>
          </a:p>
        </p:txBody>
      </p:sp>
      <p:sp>
        <p:nvSpPr>
          <p:cNvPr id="3" name="Sisällön paikkamerkki 2"/>
          <p:cNvSpPr>
            <a:spLocks noGrp="1"/>
          </p:cNvSpPr>
          <p:nvPr>
            <p:ph idx="1"/>
          </p:nvPr>
        </p:nvSpPr>
        <p:spPr>
          <a:xfrm>
            <a:off x="838200" y="1847850"/>
            <a:ext cx="10515600" cy="4351338"/>
          </a:xfrm>
        </p:spPr>
        <p:txBody>
          <a:bodyPr>
            <a:normAutofit/>
          </a:bodyPr>
          <a:lstStyle/>
          <a:p>
            <a:r>
              <a:rPr lang="lv-LV"/>
              <a:t>Varmākas realizētais vardarbības veids var būt tieši saistīts ar to, vai un kā cietušie izjūt un internalizē stigmatizāciju, īpaši caur verbālu un emocionālu vardarbību.</a:t>
            </a:r>
          </a:p>
          <a:p>
            <a:r>
              <a:rPr lang="lv-LV"/>
              <a:t>Grupa, kas ziņoja, ka pieredzējusi stigmatizāciju visvairāk, arī ziņoja par ļoti augstu mutisko vardarbību. </a:t>
            </a:r>
          </a:p>
          <a:p>
            <a:r>
              <a:rPr lang="lv-LV"/>
              <a:t>Marķēšana ir spēcīgs mehānisms, ar kuru tiek realizēta stigmatizācija.</a:t>
            </a:r>
          </a:p>
          <a:p>
            <a:pPr marL="0" indent="0">
              <a:buNone/>
            </a:pPr>
            <a:r>
              <a:rPr lang="lv-LV" sz="1800"/>
              <a:t>Murray, Crowe, &amp; Brinkley, 2015. The Stigma Surrounding Intimate Partner Violence:  A Cluster Analysis Study. Partner Abuse, Volume 6, Number 3, 2015.</a:t>
            </a:r>
          </a:p>
          <a:p>
            <a:pPr marL="0" indent="0">
              <a:buNone/>
            </a:pPr>
            <a:endParaRPr lang="en-GB" sz="1800" dirty="0"/>
          </a:p>
        </p:txBody>
      </p:sp>
    </p:spTree>
    <p:extLst>
      <p:ext uri="{BB962C8B-B14F-4D97-AF65-F5344CB8AC3E}">
        <p14:creationId xmlns:p14="http://schemas.microsoft.com/office/powerpoint/2010/main" val="1831544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Stigmas vardarbības dēļ - Bailes no iespējamas stigmatizācijas </a:t>
            </a:r>
          </a:p>
        </p:txBody>
      </p:sp>
      <p:sp>
        <p:nvSpPr>
          <p:cNvPr id="3" name="Sisällön paikkamerkki 2"/>
          <p:cNvSpPr>
            <a:spLocks noGrp="1"/>
          </p:cNvSpPr>
          <p:nvPr>
            <p:ph idx="1"/>
          </p:nvPr>
        </p:nvSpPr>
        <p:spPr>
          <a:xfrm>
            <a:off x="1981200" y="1600200"/>
            <a:ext cx="8229600" cy="4853136"/>
          </a:xfrm>
        </p:spPr>
        <p:txBody>
          <a:bodyPr>
            <a:normAutofit/>
          </a:bodyPr>
          <a:lstStyle/>
          <a:p>
            <a:r>
              <a:rPr lang="lv-LV"/>
              <a:t>Bailes no stigmatizācijas attiecas uz mēru, kurā cilvēki baidās no vai sagaida stigmatizāciju no citiem cilvēkiem</a:t>
            </a:r>
          </a:p>
          <a:p>
            <a:r>
              <a:rPr lang="lv-LV"/>
              <a:t>Bailes no stigmatizācijas ietver arī uztraukumu par to, ka kāds varētu uzzināt par sava partnera vardarbīgajām rīcībām (t.i., bailes no diskriminācijas, tikt atstumtam un nepieņemtam)</a:t>
            </a:r>
          </a:p>
          <a:p>
            <a:r>
              <a:rPr lang="lv-LV"/>
              <a:t>Bailes no stigmatizācijas mēdz arī būtiski atturēt cilvēkus no palīdzības meklēšanas</a:t>
            </a:r>
          </a:p>
          <a:p>
            <a:pPr lvl="1"/>
            <a:r>
              <a:rPr lang="lv-LV"/>
              <a:t>Un rada kauna un slepenības sajūtu ap ciesto vardarbību</a:t>
            </a:r>
          </a:p>
          <a:p>
            <a:pPr marL="0" indent="0">
              <a:buNone/>
            </a:pPr>
            <a:r>
              <a:rPr lang="lv-LV" sz="1800"/>
              <a:t>Nicole M. Overstreet and Diane M. Quinn 2013. The Intimate Partner Violence Stigmatization Model and Barriers to Help-Seeking. Basic Appl Soc Psych. 2013. January 1; 35(1): 109–122.</a:t>
            </a:r>
          </a:p>
          <a:p>
            <a:pPr marL="0" indent="0">
              <a:buNone/>
            </a:pPr>
            <a:endParaRPr lang="en-GB" sz="1800" dirty="0"/>
          </a:p>
        </p:txBody>
      </p:sp>
    </p:spTree>
    <p:extLst>
      <p:ext uri="{BB962C8B-B14F-4D97-AF65-F5344CB8AC3E}">
        <p14:creationId xmlns:p14="http://schemas.microsoft.com/office/powerpoint/2010/main" val="32987387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a:bodyPr>
          <a:lstStyle/>
          <a:p>
            <a:r>
              <a:rPr lang="lv-LV" sz="3200"/>
              <a:t>Stigmas vardarbības dēļ - Kulturālas stigmas </a:t>
            </a:r>
          </a:p>
        </p:txBody>
      </p:sp>
      <p:sp>
        <p:nvSpPr>
          <p:cNvPr id="3" name="Sisällön paikkamerkki 2"/>
          <p:cNvSpPr>
            <a:spLocks noGrp="1"/>
          </p:cNvSpPr>
          <p:nvPr>
            <p:ph idx="1"/>
          </p:nvPr>
        </p:nvSpPr>
        <p:spPr>
          <a:xfrm>
            <a:off x="1981200" y="1340769"/>
            <a:ext cx="8229600" cy="4785395"/>
          </a:xfrm>
        </p:spPr>
        <p:txBody>
          <a:bodyPr>
            <a:normAutofit lnSpcReduction="10000"/>
          </a:bodyPr>
          <a:lstStyle/>
          <a:p>
            <a:r>
              <a:rPr lang="lv-LV"/>
              <a:t>Kulturāla stigma nozīmē plašākai sabiedrībai raksturīgus uzskatus; neatzīt cilvēkus, kuri cieš no vardarbības (piemēram, pārliecība, ka partneru vardarbības ģimenē upuri paši izprovocē viņu padarīšanu par upuriem)</a:t>
            </a:r>
          </a:p>
          <a:p>
            <a:r>
              <a:rPr lang="lv-LV"/>
              <a:t>Kulturāli izveidojušies priekšstati par vardarbību var būt, piemēram, vardarbības kā problēmas sabiedrībā neatzīšana</a:t>
            </a:r>
          </a:p>
          <a:p>
            <a:r>
              <a:rPr lang="lv-LV"/>
              <a:t>Kulturālas stigmas rada bailes no stigmatizācijas un veicina stigmu internalizāciju.</a:t>
            </a:r>
          </a:p>
          <a:p>
            <a:r>
              <a:rPr lang="lv-LV"/>
              <a:t>Kulturālas stigmas ietekmē katru palīdzības meklēšanas procesa posmu. </a:t>
            </a:r>
          </a:p>
          <a:p>
            <a:pPr marL="0" indent="0">
              <a:buNone/>
            </a:pPr>
            <a:endParaRPr lang="en-GB" dirty="0"/>
          </a:p>
          <a:p>
            <a:pPr marL="0" indent="0">
              <a:buNone/>
            </a:pPr>
            <a:r>
              <a:rPr lang="lv-LV" sz="2000"/>
              <a:t>Nicole M. Overstreet and Diane M. Quinn 2013. The Intimate Partner Violence Stigmatization Model and Barriers to Help-Seeking. Basic Appl Soc Psych. 2013. January 1; 35(1): 109–122.</a:t>
            </a:r>
          </a:p>
          <a:p>
            <a:pPr marL="0" indent="0">
              <a:buNone/>
            </a:pPr>
            <a:endParaRPr lang="en-GB" sz="1900" dirty="0"/>
          </a:p>
        </p:txBody>
      </p:sp>
    </p:spTree>
    <p:extLst>
      <p:ext uri="{BB962C8B-B14F-4D97-AF65-F5344CB8AC3E}">
        <p14:creationId xmlns:p14="http://schemas.microsoft.com/office/powerpoint/2010/main" val="9750527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600"/>
              <a:t>Vardarbība pret vecāka gadagājuma sievietēm un stigmas</a:t>
            </a:r>
          </a:p>
        </p:txBody>
      </p:sp>
      <p:sp>
        <p:nvSpPr>
          <p:cNvPr id="3" name="Sisällön paikkamerkki 2"/>
          <p:cNvSpPr>
            <a:spLocks noGrp="1"/>
          </p:cNvSpPr>
          <p:nvPr>
            <p:ph idx="1"/>
          </p:nvPr>
        </p:nvSpPr>
        <p:spPr>
          <a:xfrm>
            <a:off x="1981200" y="1412777"/>
            <a:ext cx="8229600" cy="4713387"/>
          </a:xfrm>
        </p:spPr>
        <p:txBody>
          <a:bodyPr/>
          <a:lstStyle/>
          <a:p>
            <a:r>
              <a:rPr lang="lv-LV"/>
              <a:t>Stigmas un kauns: Vecāka gadagājuma sievietes mēdz būt īpaši disponētas just kaunu vai justies neērti, ciešot vardarbību no saviem partneriem, turklāt viņas var arī izjust kaunu par to, ka tik ilgu laiku ar to sadzīvojušas</a:t>
            </a:r>
          </a:p>
          <a:p>
            <a:r>
              <a:rPr lang="lv-LV"/>
              <a:t>Sievietes, kas uzsāk jaunas attiecības vēlīnajā dzīves posmā, var justies neērti vai izjust kaunu par iespējamību, ka ir pieļāvušas kļūdu</a:t>
            </a:r>
          </a:p>
          <a:p>
            <a:pPr marL="0" indent="0">
              <a:buNone/>
            </a:pPr>
            <a:r>
              <a:rPr lang="lv-LV" sz="1800"/>
              <a:t>Jackie Barron 2007. </a:t>
            </a:r>
            <a:r>
              <a:rPr lang="lv-LV" sz="1800" b="1"/>
              <a:t>Older women and domestic violence, An Overview. </a:t>
            </a:r>
            <a:r>
              <a:rPr lang="lv-LV" sz="1800"/>
              <a:t>Women’s Aid</a:t>
            </a:r>
          </a:p>
          <a:p>
            <a:pPr marL="0" indent="0">
              <a:buNone/>
            </a:pPr>
            <a:endParaRPr lang="en-GB" sz="1800" dirty="0"/>
          </a:p>
        </p:txBody>
      </p:sp>
    </p:spTree>
    <p:extLst>
      <p:ext uri="{BB962C8B-B14F-4D97-AF65-F5344CB8AC3E}">
        <p14:creationId xmlns:p14="http://schemas.microsoft.com/office/powerpoint/2010/main" val="23357076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3867947"/>
            <a:ext cx="7772400" cy="1827634"/>
          </a:xfrm>
        </p:spPr>
        <p:txBody>
          <a:bodyPr>
            <a:normAutofit fontScale="90000"/>
          </a:bodyPr>
          <a:lstStyle/>
          <a:p>
            <a:r>
              <a:rPr lang="lv-LV" dirty="0"/>
              <a:t>Vardarbība pret vecāka gadagājuma cilvēkiem kā izaicinājums sociālo pakalpojumu sniedzējiem - atbalsts vecāka gadagājuma sievietēm</a:t>
            </a:r>
          </a:p>
        </p:txBody>
      </p:sp>
      <p:sp>
        <p:nvSpPr>
          <p:cNvPr id="5" name="Subtitle 4">
            <a:extLst>
              <a:ext uri="{FF2B5EF4-FFF2-40B4-BE49-F238E27FC236}">
                <a16:creationId xmlns:a16="http://schemas.microsoft.com/office/drawing/2014/main" xmlns="" id="{47B32464-EF3C-4353-BDD4-E0E23861E5A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827043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3200"/>
              <a:t>Kādēļ vecāka gadagājuma sievietes nepamet varmākas - Kohortas efekts</a:t>
            </a:r>
          </a:p>
        </p:txBody>
      </p:sp>
      <p:sp>
        <p:nvSpPr>
          <p:cNvPr id="3" name="Sisällön paikkamerkki 2"/>
          <p:cNvSpPr>
            <a:spLocks noGrp="1"/>
          </p:cNvSpPr>
          <p:nvPr>
            <p:ph idx="1"/>
          </p:nvPr>
        </p:nvSpPr>
        <p:spPr>
          <a:xfrm>
            <a:off x="1958109" y="1268760"/>
            <a:ext cx="8229600" cy="5589240"/>
          </a:xfrm>
        </p:spPr>
        <p:txBody>
          <a:bodyPr>
            <a:normAutofit/>
          </a:bodyPr>
          <a:lstStyle/>
          <a:p>
            <a:r>
              <a:rPr lang="lv-LV"/>
              <a:t>Konkrēta sieviešu paaudze: sievietes, kas dzimušas 1930.-1940.gadu periodā, un kuras audzināja bērnus 1960’ajos un 1970’ajos gados</a:t>
            </a:r>
          </a:p>
          <a:p>
            <a:pPr lvl="1">
              <a:spcAft>
                <a:spcPts val="1200"/>
              </a:spcAft>
            </a:pPr>
            <a:r>
              <a:rPr lang="lv-LV"/>
              <a:t>dažāda veida pieķeršanās saviem varmākām:  psiholoģiska / emocionāla, sociāla vai finansiāla rakstura; piem., vietas, kas ilgus gadus bijusi mājvieta, zaudēšana, bailes nonākt situācijā, kur dzīvot aprūpes namā ir vienīgā alternatīva </a:t>
            </a:r>
          </a:p>
          <a:p>
            <a:pPr marL="457200" lvl="1" indent="0">
              <a:buNone/>
            </a:pPr>
            <a:r>
              <a:rPr lang="lv-LV" sz="2300"/>
              <a:t>T. Zink et.al 2003. </a:t>
            </a:r>
          </a:p>
          <a:p>
            <a:pPr lvl="1"/>
            <a:r>
              <a:rPr lang="lv-LV"/>
              <a:t>atšķirīgas vērtības: Pirmkārt, vecāka gadagājuma sievietes ir izaudzinātas ar tradicionālām attieksmēm un vērtībām, jo īpaši attiecībā uz dzimumu lomām, laulībām un ģimeni; laulības šķiršana bija tabu; liela apņemšanās ievērot tradicionālās reliģiskās vērtības</a:t>
            </a:r>
          </a:p>
          <a:p>
            <a:pPr lvl="1">
              <a:spcAft>
                <a:spcPts val="1200"/>
              </a:spcAft>
            </a:pPr>
            <a:r>
              <a:rPr lang="lv-LV"/>
              <a:t>izaudzinātas ar dziļu privātuma sajūtu par ģimenes lietām un stingru apņemšanos nodrošināt ģimenē uzticību un solidaritāti</a:t>
            </a:r>
          </a:p>
          <a:p>
            <a:pPr marL="457200" lvl="1" indent="0">
              <a:buNone/>
            </a:pPr>
            <a:r>
              <a:rPr lang="lv-LV"/>
              <a:t>Silvia M. Straka &amp; Lyse Montminy 2006. Responding to the Needs of Older Women Experiencing Domestic Violence. Violence Against Women, Volume 12 Number 3, March 2006, p. 251-267.</a:t>
            </a:r>
          </a:p>
          <a:p>
            <a:pPr marL="457200" lvl="1" indent="0">
              <a:buNone/>
            </a:pPr>
            <a:endParaRPr lang="en-US" sz="2300" dirty="0"/>
          </a:p>
          <a:p>
            <a:pPr lvl="1"/>
            <a:endParaRPr lang="fi-FI" dirty="0"/>
          </a:p>
          <a:p>
            <a:endParaRPr lang="en-GB" dirty="0"/>
          </a:p>
        </p:txBody>
      </p:sp>
    </p:spTree>
    <p:extLst>
      <p:ext uri="{BB962C8B-B14F-4D97-AF65-F5344CB8AC3E}">
        <p14:creationId xmlns:p14="http://schemas.microsoft.com/office/powerpoint/2010/main" val="17023577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Kādēļ vecāka gadagājuma sievietes nepamet varmākas- Kohortas efekts</a:t>
            </a:r>
          </a:p>
        </p:txBody>
      </p:sp>
      <p:sp>
        <p:nvSpPr>
          <p:cNvPr id="3" name="Sisällön paikkamerkki 2"/>
          <p:cNvSpPr>
            <a:spLocks noGrp="1"/>
          </p:cNvSpPr>
          <p:nvPr>
            <p:ph idx="1"/>
          </p:nvPr>
        </p:nvSpPr>
        <p:spPr/>
        <p:txBody>
          <a:bodyPr/>
          <a:lstStyle/>
          <a:p>
            <a:r>
              <a:rPr lang="lv-LV"/>
              <a:t>Finansiālas barjeras vecāka gadagājuma sievietēm mēdz būt lielākas, nekā jaunākām sievietēm</a:t>
            </a:r>
          </a:p>
          <a:p>
            <a:pPr lvl="1"/>
            <a:r>
              <a:rPr lang="lv-LV"/>
              <a:t>daudzas nestrādāja ārpus mājām, kad bija jaunākas, - zema pensija pensijas vecumā</a:t>
            </a:r>
          </a:p>
          <a:p>
            <a:r>
              <a:rPr lang="lv-LV"/>
              <a:t>Sievietes tolaik neiedrošināja izglītoties un kļūt neatkarīgām</a:t>
            </a:r>
          </a:p>
          <a:p>
            <a:r>
              <a:rPr lang="lv-LV"/>
              <a:t>Mēdz trūkt iemaņu meklēt un atrast darbu</a:t>
            </a:r>
          </a:p>
          <a:p>
            <a:endParaRPr lang="en-US" dirty="0"/>
          </a:p>
          <a:p>
            <a:pPr marL="457200" lvl="1" indent="0">
              <a:buNone/>
            </a:pPr>
            <a:endParaRPr lang="en-GB" sz="1800" dirty="0"/>
          </a:p>
        </p:txBody>
      </p:sp>
    </p:spTree>
    <p:extLst>
      <p:ext uri="{BB962C8B-B14F-4D97-AF65-F5344CB8AC3E}">
        <p14:creationId xmlns:p14="http://schemas.microsoft.com/office/powerpoint/2010/main" val="15575628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Kādēļ vecāka gadagājuma sievietes nepamet varmākas - Laikposmam raksturīgs efekti</a:t>
            </a:r>
          </a:p>
        </p:txBody>
      </p:sp>
      <p:sp>
        <p:nvSpPr>
          <p:cNvPr id="3" name="Sisällön paikkamerkki 2"/>
          <p:cNvSpPr>
            <a:spLocks noGrp="1"/>
          </p:cNvSpPr>
          <p:nvPr>
            <p:ph idx="1"/>
          </p:nvPr>
        </p:nvSpPr>
        <p:spPr/>
        <p:txBody>
          <a:bodyPr>
            <a:normAutofit/>
          </a:bodyPr>
          <a:lstStyle/>
          <a:p>
            <a:r>
              <a:rPr lang="lv-LV"/>
              <a:t>Likumu, politikas un pakalpojumu izmainīšanās laika gaitā </a:t>
            </a:r>
          </a:p>
          <a:p>
            <a:pPr lvl="1"/>
            <a:r>
              <a:rPr lang="lv-LV"/>
              <a:t>sieviešu tiesības, vardarbība pret bērniem, vardarbība pret vecāka gadagājuma cilvēkiem un vardarbība ģimenē netika apspriestas vai pat atzītas </a:t>
            </a:r>
          </a:p>
          <a:p>
            <a:pPr lvl="1"/>
            <a:r>
              <a:rPr lang="lv-LV"/>
              <a:t>viņas var nespēt saprast, ka pastāv izvēles iespējas</a:t>
            </a:r>
          </a:p>
          <a:p>
            <a:r>
              <a:rPr lang="lv-LV"/>
              <a:t>Nav pieredzes saistībā ar finanšu un juridiskiem jautājumiem</a:t>
            </a:r>
          </a:p>
          <a:p>
            <a:endParaRPr lang="en-GB" dirty="0"/>
          </a:p>
        </p:txBody>
      </p:sp>
    </p:spTree>
    <p:extLst>
      <p:ext uri="{BB962C8B-B14F-4D97-AF65-F5344CB8AC3E}">
        <p14:creationId xmlns:p14="http://schemas.microsoft.com/office/powerpoint/2010/main" val="10591057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Kādēļ vecāka gadagājuma sievietes nepamet varmākas - Vecuma efekti</a:t>
            </a:r>
          </a:p>
        </p:txBody>
      </p:sp>
      <p:sp>
        <p:nvSpPr>
          <p:cNvPr id="3" name="Sisällön paikkamerkki 2"/>
          <p:cNvSpPr>
            <a:spLocks noGrp="1"/>
          </p:cNvSpPr>
          <p:nvPr>
            <p:ph idx="1"/>
          </p:nvPr>
        </p:nvSpPr>
        <p:spPr/>
        <p:txBody>
          <a:bodyPr>
            <a:normAutofit/>
          </a:bodyPr>
          <a:lstStyle/>
          <a:p>
            <a:r>
              <a:rPr lang="lv-LV"/>
              <a:t>Vecāka gadagājuma sievietēm ir vairāk veselības vai funkcionālas problēmas, nekā jaunākām sievietēm, kas viņas padara atkarīgas no kāda cita aprūpes</a:t>
            </a:r>
          </a:p>
          <a:p>
            <a:pPr lvl="1"/>
            <a:r>
              <a:rPr lang="lv-LV"/>
              <a:t>tāpēc viņām meklēt palīdzību vai pamest varmākas ir grūtāk</a:t>
            </a:r>
          </a:p>
          <a:p>
            <a:r>
              <a:rPr lang="lv-LV"/>
              <a:t>Dažas vecāka gadagājuma sievietes saņem aprūpi no vardarbīgiem partneriem, citas mēdz būt aprūpētājas lomā</a:t>
            </a:r>
          </a:p>
          <a:p>
            <a:pPr lvl="1"/>
            <a:r>
              <a:rPr lang="lv-LV"/>
              <a:t>Viņu spēcīgās pienākuma izjūtas rūpēties dēļ, vecāka gadagājuma sievietēm mēdz būt ārkārtīgi grūti pamest atkarīgu, vardarbīgu vīru</a:t>
            </a:r>
          </a:p>
          <a:p>
            <a:endParaRPr lang="en-GB" dirty="0"/>
          </a:p>
        </p:txBody>
      </p:sp>
    </p:spTree>
    <p:extLst>
      <p:ext uri="{BB962C8B-B14F-4D97-AF65-F5344CB8AC3E}">
        <p14:creationId xmlns:p14="http://schemas.microsoft.com/office/powerpoint/2010/main" val="9882776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Kādēļ vecāka gadagājuma sievietes nepamet varmākas - Vecuma efekti</a:t>
            </a:r>
          </a:p>
        </p:txBody>
      </p:sp>
      <p:sp>
        <p:nvSpPr>
          <p:cNvPr id="3" name="Sisällön paikkamerkki 2"/>
          <p:cNvSpPr>
            <a:spLocks noGrp="1"/>
          </p:cNvSpPr>
          <p:nvPr>
            <p:ph idx="1"/>
          </p:nvPr>
        </p:nvSpPr>
        <p:spPr/>
        <p:txBody>
          <a:bodyPr>
            <a:normAutofit/>
          </a:bodyPr>
          <a:lstStyle/>
          <a:p>
            <a:r>
              <a:rPr lang="lv-LV"/>
              <a:t>Viņu laikabiedriem nomirstot, sociālais atbalsts ir ievērojami samazinājies</a:t>
            </a:r>
          </a:p>
          <a:p>
            <a:r>
              <a:rPr lang="lv-LV"/>
              <a:t>Vardarbīgs laulātais / pieaudzis bērns mēdz būt vienīgā persona šādas vecāka gadagājuma sievietes dzīvē</a:t>
            </a:r>
          </a:p>
          <a:p>
            <a:pPr marL="742950" lvl="2" indent="-342900"/>
            <a:r>
              <a:rPr lang="lv-LV"/>
              <a:t>vientulība un bailes no vientulības - bailes zaudēt vienīgās attiecības</a:t>
            </a:r>
          </a:p>
          <a:p>
            <a:pPr marL="742950" lvl="2" indent="-342900"/>
            <a:r>
              <a:rPr lang="lv-LV"/>
              <a:t>Ja varmāka ir pašas pieaudzis bērns - vainas sajūta, ka nav izdevies bērnu aizsargāt no vardarbības / bērns ir kļuvis vardarbīgs pašas audzināšanas dēļ</a:t>
            </a:r>
          </a:p>
          <a:p>
            <a:r>
              <a:rPr lang="lv-LV"/>
              <a:t>Ļoti vecām vecāka gadagājuma sievietēm bieži vien trūkst resursu</a:t>
            </a:r>
          </a:p>
        </p:txBody>
      </p:sp>
    </p:spTree>
    <p:extLst>
      <p:ext uri="{BB962C8B-B14F-4D97-AF65-F5344CB8AC3E}">
        <p14:creationId xmlns:p14="http://schemas.microsoft.com/office/powerpoint/2010/main" val="108901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fontScale="90000"/>
          </a:bodyPr>
          <a:lstStyle/>
          <a:p>
            <a:r>
              <a:rPr lang="lv-LV" sz="3200"/>
              <a:t>Vardarbības pret vecāka gadagājuma cilvēkiem veidi</a:t>
            </a:r>
          </a:p>
        </p:txBody>
      </p:sp>
      <p:sp>
        <p:nvSpPr>
          <p:cNvPr id="3" name="Sisällön paikkamerkki 2"/>
          <p:cNvSpPr>
            <a:spLocks noGrp="1"/>
          </p:cNvSpPr>
          <p:nvPr>
            <p:ph idx="1"/>
          </p:nvPr>
        </p:nvSpPr>
        <p:spPr>
          <a:xfrm>
            <a:off x="1981200" y="1268761"/>
            <a:ext cx="8229600" cy="4857403"/>
          </a:xfrm>
        </p:spPr>
        <p:txBody>
          <a:bodyPr>
            <a:normAutofit/>
          </a:bodyPr>
          <a:lstStyle/>
          <a:p>
            <a:r>
              <a:rPr lang="lv-LV"/>
              <a:t>Finansiāla/materiāla vardarbība un ekspluatācija</a:t>
            </a:r>
          </a:p>
          <a:p>
            <a:pPr lvl="1"/>
            <a:r>
              <a:rPr lang="lv-LV" sz="2400"/>
              <a:t>pretlikumīga vai nepiedienīga rakstura apiešanās ar vecāka gadagājuma cilvēka naudu, īpašumu vai mantu </a:t>
            </a:r>
          </a:p>
          <a:p>
            <a:pPr lvl="1"/>
            <a:r>
              <a:rPr lang="lv-LV" sz="2400"/>
              <a:t>zādzība, piespiešana, krāpšana, ekspluatācija, spiediena izdarīšana saistībā ar testamentiem, īpašumu vai mantojumu </a:t>
            </a:r>
          </a:p>
          <a:p>
            <a:pPr lvl="1"/>
            <a:r>
              <a:rPr lang="lv-LV" sz="2400"/>
              <a:t>Ir noskaidrots, ka vecāka gadagājuma sievietes ir īpaši neaizsargātas pret šiem vardarbības veidiem. </a:t>
            </a:r>
            <a:r>
              <a:rPr lang="lv-LV" sz="2200"/>
              <a:t>(MetLife, 2011.)</a:t>
            </a:r>
          </a:p>
          <a:p>
            <a:pPr lvl="1"/>
            <a:r>
              <a:rPr lang="lv-LV" sz="2400"/>
              <a:t>Finansiāla vardarbība, salīdzinājumā ar citiem vardarbības veidiem, ir vieglāk pamanāma, jo finansiāli darījumi, piemēram, darījumi bankās, atstāj pēdas (Carolyn E. Ziminski Pickering  2014.). </a:t>
            </a:r>
          </a:p>
        </p:txBody>
      </p:sp>
    </p:spTree>
    <p:extLst>
      <p:ext uri="{BB962C8B-B14F-4D97-AF65-F5344CB8AC3E}">
        <p14:creationId xmlns:p14="http://schemas.microsoft.com/office/powerpoint/2010/main" val="28983782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Atbalsts vardarbību cietušām vecāka gadagājuma sievietēm</a:t>
            </a:r>
          </a:p>
        </p:txBody>
      </p:sp>
      <p:sp>
        <p:nvSpPr>
          <p:cNvPr id="3" name="Sisällön paikkamerkki 2"/>
          <p:cNvSpPr>
            <a:spLocks noGrp="1"/>
          </p:cNvSpPr>
          <p:nvPr>
            <p:ph idx="1"/>
          </p:nvPr>
        </p:nvSpPr>
        <p:spPr>
          <a:xfrm>
            <a:off x="1981200" y="1412776"/>
            <a:ext cx="8229600" cy="5328592"/>
          </a:xfrm>
        </p:spPr>
        <p:txBody>
          <a:bodyPr>
            <a:normAutofit/>
          </a:bodyPr>
          <a:lstStyle/>
          <a:p>
            <a:pPr marL="0" indent="0">
              <a:buNone/>
            </a:pPr>
            <a:r>
              <a:rPr lang="lv-LV"/>
              <a:t>Ja pastāv aizdomas par vardarbību </a:t>
            </a:r>
          </a:p>
          <a:p>
            <a:r>
              <a:rPr lang="lv-LV"/>
              <a:t>Radiet drošu vidi, kur iespējams ar upuri ērti parunāt </a:t>
            </a:r>
          </a:p>
          <a:p>
            <a:r>
              <a:rPr lang="lv-LV"/>
              <a:t>Noturiet sarunu ar klientu un aprūpētāju/radinieku atsevišķi</a:t>
            </a:r>
          </a:p>
          <a:p>
            <a:r>
              <a:rPr lang="lv-LV"/>
              <a:t>Izveidojiet uz uzticēšanos balstītas attiecības</a:t>
            </a:r>
          </a:p>
          <a:p>
            <a:pPr lvl="1"/>
            <a:r>
              <a:rPr lang="lv-LV"/>
              <a:t>abpusēja cieņa</a:t>
            </a:r>
          </a:p>
          <a:p>
            <a:r>
              <a:rPr lang="lv-LV"/>
              <a:t>Maigu un nenosodošu vārdu lietošana palīdz personai justies ērti </a:t>
            </a:r>
          </a:p>
          <a:p>
            <a:pPr lvl="1"/>
            <a:r>
              <a:rPr lang="lv-LV"/>
              <a:t>Uzrunājot cietušo, ieteicams strukturēt runu, atsaucoties uz sevi, nevis uzdot tiešus jautājumus (nelietot: ”Vai esat bijis ..) tā vietā lietojot: "Saskaņā ar manu pieredzi, daudzas sievietes cieš no [..]"</a:t>
            </a:r>
          </a:p>
          <a:p>
            <a:pPr lvl="1"/>
            <a:r>
              <a:rPr lang="lv-LV"/>
              <a:t>Varat atsaukties uz saviem novērojumiem, pamatojot to, kādēļ interesējaties</a:t>
            </a:r>
          </a:p>
          <a:p>
            <a:r>
              <a:rPr lang="lv-LV"/>
              <a:t>Labākais scenārijs, kurā uzdot šādus jautājums, ir saskaņā ar ierastu darba modeli, kas liek tam izklausīties neitrāli</a:t>
            </a:r>
          </a:p>
        </p:txBody>
      </p:sp>
    </p:spTree>
    <p:extLst>
      <p:ext uri="{BB962C8B-B14F-4D97-AF65-F5344CB8AC3E}">
        <p14:creationId xmlns:p14="http://schemas.microsoft.com/office/powerpoint/2010/main" val="29642463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Atbalsts vardarbību cietušām vecāka gadagājuma sievietēm</a:t>
            </a:r>
          </a:p>
        </p:txBody>
      </p:sp>
      <p:sp>
        <p:nvSpPr>
          <p:cNvPr id="3" name="Sisällön paikkamerkki 2"/>
          <p:cNvSpPr>
            <a:spLocks noGrp="1"/>
          </p:cNvSpPr>
          <p:nvPr>
            <p:ph idx="1"/>
          </p:nvPr>
        </p:nvSpPr>
        <p:spPr/>
        <p:txBody>
          <a:bodyPr>
            <a:normAutofit/>
          </a:bodyPr>
          <a:lstStyle/>
          <a:p>
            <a:r>
              <a:rPr lang="lv-LV"/>
              <a:t>Vecāka gadagājuma sievietēm var jautāt:</a:t>
            </a:r>
          </a:p>
          <a:p>
            <a:pPr lvl="1"/>
            <a:r>
              <a:rPr lang="lv-LV"/>
              <a:t>Kā jūtaties mājās/aprūpes centrā? </a:t>
            </a:r>
          </a:p>
          <a:p>
            <a:pPr lvl="1"/>
            <a:r>
              <a:rPr lang="lv-LV"/>
              <a:t>Kā pavadāt savas dienas? </a:t>
            </a:r>
          </a:p>
          <a:p>
            <a:pPr lvl="1"/>
            <a:r>
              <a:rPr lang="lv-LV"/>
              <a:t>Kā jūtaties par mājās/aprūpes centrā saņemto atbalstu? </a:t>
            </a:r>
          </a:p>
          <a:p>
            <a:pPr lvl="1"/>
            <a:r>
              <a:rPr lang="lv-LV"/>
              <a:t>Kā, jūsuprāt, jūsu vīram/meitai/citam aprūpētājam sokas, veicot aprūpi? </a:t>
            </a:r>
          </a:p>
          <a:p>
            <a:pPr lvl="1"/>
            <a:r>
              <a:rPr lang="lv-LV"/>
              <a:t>Vai jums ir viss nepieciešamais, lai parūpētos pašai par sevi?</a:t>
            </a:r>
          </a:p>
          <a:p>
            <a:endParaRPr lang="en-GB" dirty="0"/>
          </a:p>
        </p:txBody>
      </p:sp>
    </p:spTree>
    <p:extLst>
      <p:ext uri="{BB962C8B-B14F-4D97-AF65-F5344CB8AC3E}">
        <p14:creationId xmlns:p14="http://schemas.microsoft.com/office/powerpoint/2010/main" val="25946502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Atbalsts vardarbību cietušām vecāka gadagājuma sievietēm</a:t>
            </a:r>
          </a:p>
        </p:txBody>
      </p:sp>
      <p:sp>
        <p:nvSpPr>
          <p:cNvPr id="3" name="Sisällön paikkamerkki 2"/>
          <p:cNvSpPr>
            <a:spLocks noGrp="1"/>
          </p:cNvSpPr>
          <p:nvPr>
            <p:ph idx="1"/>
          </p:nvPr>
        </p:nvSpPr>
        <p:spPr>
          <a:xfrm>
            <a:off x="1981200" y="1340769"/>
            <a:ext cx="8229600" cy="4785395"/>
          </a:xfrm>
        </p:spPr>
        <p:txBody>
          <a:bodyPr>
            <a:normAutofit/>
          </a:bodyPr>
          <a:lstStyle/>
          <a:p>
            <a:pPr marL="0" indent="0">
              <a:buNone/>
            </a:pPr>
            <a:r>
              <a:rPr lang="lv-LV"/>
              <a:t>Būtiski, strādājot ar vecāka gadagājuma sievietēm:</a:t>
            </a:r>
          </a:p>
          <a:p>
            <a:r>
              <a:rPr lang="lv-LV"/>
              <a:t>Nejauciet reakcijas uz traumām un invaliditātes pazīmes (piemēram, dzirdes/redzes traucējumus, afāziju) ar senilitāti</a:t>
            </a:r>
          </a:p>
          <a:p>
            <a:r>
              <a:rPr lang="lv-LV"/>
              <a:t>Ņemiet vērā, ka gados vecākas sievietes mēdz apstrādāt informāciju lēnāk, nekā jaunāki pieaugušie, un viņām var būt nepieciešams vairāk laika, lai izteiktu savas domas vārdos</a:t>
            </a:r>
          </a:p>
          <a:p>
            <a:pPr lvl="1"/>
            <a:r>
              <a:rPr lang="lv-LV"/>
              <a:t>sniedziet gana daudz laika, lai persona var mierīgi atbildēt</a:t>
            </a:r>
          </a:p>
          <a:p>
            <a:pPr lvl="1"/>
            <a:r>
              <a:rPr lang="lv-LV"/>
              <a:t>tās ir normālas ar vecumu saistītas izmaiņas un nav jāuztver par pamatu domāt, ka personai trūkst mentālas spējas</a:t>
            </a:r>
          </a:p>
          <a:p>
            <a:r>
              <a:rPr lang="lv-LV"/>
              <a:t>Daži vecāka gadagājuma upuri var nevēlēties runāt par vardarbību vai meklēt palīdzību, jo baidās zaudēt savu neatkarību</a:t>
            </a:r>
          </a:p>
          <a:p>
            <a:endParaRPr lang="en-GB" dirty="0"/>
          </a:p>
        </p:txBody>
      </p:sp>
    </p:spTree>
    <p:extLst>
      <p:ext uri="{BB962C8B-B14F-4D97-AF65-F5344CB8AC3E}">
        <p14:creationId xmlns:p14="http://schemas.microsoft.com/office/powerpoint/2010/main" val="36941800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Atbalsts vardarbību cietušām vecāka gadagājuma sievietēm</a:t>
            </a:r>
          </a:p>
        </p:txBody>
      </p:sp>
      <p:sp>
        <p:nvSpPr>
          <p:cNvPr id="3" name="Sisällön paikkamerkki 2"/>
          <p:cNvSpPr>
            <a:spLocks noGrp="1"/>
          </p:cNvSpPr>
          <p:nvPr>
            <p:ph idx="1"/>
          </p:nvPr>
        </p:nvSpPr>
        <p:spPr>
          <a:xfrm>
            <a:off x="1981200" y="1196753"/>
            <a:ext cx="8229600" cy="4929411"/>
          </a:xfrm>
        </p:spPr>
        <p:txBody>
          <a:bodyPr>
            <a:normAutofit lnSpcReduction="10000"/>
          </a:bodyPr>
          <a:lstStyle/>
          <a:p>
            <a:pPr marL="0" indent="0">
              <a:buNone/>
            </a:pPr>
            <a:r>
              <a:rPr lang="lv-LV"/>
              <a:t>Vecāka gadagājuma sieviešu vajadzības: </a:t>
            </a:r>
          </a:p>
          <a:p>
            <a:r>
              <a:rPr lang="lv-LV"/>
              <a:t>Informācija par vardarbību un tās sekām</a:t>
            </a:r>
          </a:p>
          <a:p>
            <a:r>
              <a:rPr lang="lv-LV"/>
              <a:t>Praktiska palīdzība un emocionāls atbalsts darbiniekiem dažādās iestādēs</a:t>
            </a:r>
          </a:p>
          <a:p>
            <a:pPr lvl="1"/>
            <a:r>
              <a:rPr lang="lv-LV"/>
              <a:t>izmitināšana, juridisks vai finansiāls atbalsts (piemēram, pabalsti)</a:t>
            </a:r>
          </a:p>
          <a:p>
            <a:r>
              <a:rPr lang="lv-LV"/>
              <a:t>Ilgtermiņa atbalsts</a:t>
            </a:r>
          </a:p>
          <a:p>
            <a:r>
              <a:rPr lang="lv-LV"/>
              <a:t>Efektīva dažādu pakalpojumu koordinācija (NVO: brīvprātīgie, sociālie un veselības aprūpes pakalpojumi) </a:t>
            </a:r>
          </a:p>
          <a:p>
            <a:pPr lvl="1"/>
            <a:r>
              <a:rPr lang="lv-LV"/>
              <a:t>bieži vien ļoti trūkst</a:t>
            </a:r>
          </a:p>
          <a:p>
            <a:r>
              <a:rPr lang="lv-LV"/>
              <a:t>Reizēm cilvēkiem nav izvēles pamest varmāku</a:t>
            </a:r>
          </a:p>
          <a:p>
            <a:pPr lvl="1"/>
            <a:r>
              <a:rPr lang="lv-LV"/>
              <a:t>Rūpēšanās par drošības jautājumiem/risku mazināšana</a:t>
            </a:r>
          </a:p>
          <a:p>
            <a:pPr lvl="1"/>
            <a:r>
              <a:rPr lang="lv-LV"/>
              <a:t>Ieteikumi ārkārtas situācijām</a:t>
            </a:r>
          </a:p>
          <a:p>
            <a:pPr lvl="1"/>
            <a:r>
              <a:rPr lang="lv-LV"/>
              <a:t>Iespēja sazināties, kad nepieciešams</a:t>
            </a:r>
          </a:p>
        </p:txBody>
      </p:sp>
    </p:spTree>
    <p:extLst>
      <p:ext uri="{BB962C8B-B14F-4D97-AF65-F5344CB8AC3E}">
        <p14:creationId xmlns:p14="http://schemas.microsoft.com/office/powerpoint/2010/main" val="29589938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fontScale="90000"/>
          </a:bodyPr>
          <a:lstStyle/>
          <a:p>
            <a:r>
              <a:rPr lang="lv-LV" sz="3200"/>
              <a:t/>
            </a:r>
            <a:br>
              <a:rPr lang="lv-LV" sz="3200"/>
            </a:br>
            <a:r>
              <a:rPr lang="lv-LV" sz="3600"/>
              <a:t>Rīcībspējas palielināšanas pieeja</a:t>
            </a:r>
            <a:r>
              <a:rPr lang="lv-LV" sz="3200"/>
              <a:t/>
            </a:r>
            <a:br>
              <a:rPr lang="lv-LV" sz="3200"/>
            </a:br>
            <a:endParaRPr lang="lv-LV" sz="3200"/>
          </a:p>
        </p:txBody>
      </p:sp>
      <p:sp>
        <p:nvSpPr>
          <p:cNvPr id="3" name="Sisällön paikkamerkki 2"/>
          <p:cNvSpPr>
            <a:spLocks noGrp="1"/>
          </p:cNvSpPr>
          <p:nvPr>
            <p:ph idx="1"/>
          </p:nvPr>
        </p:nvSpPr>
        <p:spPr>
          <a:xfrm>
            <a:off x="1981200" y="1412777"/>
            <a:ext cx="8229600" cy="4713387"/>
          </a:xfrm>
        </p:spPr>
        <p:txBody>
          <a:bodyPr>
            <a:normAutofit/>
          </a:bodyPr>
          <a:lstStyle/>
          <a:p>
            <a:r>
              <a:rPr lang="lv-LV"/>
              <a:t>Pamatā ir uzskats, ka vardarbības ģimenē upuriem vajadzētu būt brīvai piekļuvei: </a:t>
            </a:r>
          </a:p>
          <a:p>
            <a:pPr lvl="1"/>
            <a:r>
              <a:rPr lang="lv-LV"/>
              <a:t>informācijai, izglītībai un citam nepieciešamajam sociālam un ekonomiskam atbalstam, lai spētu veikt izglītotus lēmumus, kas vislabāk atspoguļo viņu intereses un vajadzības.</a:t>
            </a:r>
          </a:p>
          <a:p>
            <a:pPr lvl="1"/>
            <a:r>
              <a:rPr lang="lv-LV"/>
              <a:t>Jāciena upuru izvēles.</a:t>
            </a:r>
          </a:p>
          <a:p>
            <a:r>
              <a:rPr lang="lv-LV"/>
              <a:t>Rīcībspējas palielināšanas pieejā tiek izmantotas zināšanu izplatīšana, apmācības un konsultācijas, lai izveidotu pakalpojumu kopumu cietušajiem</a:t>
            </a:r>
          </a:p>
          <a:p>
            <a:pPr lvl="1"/>
            <a:r>
              <a:rPr lang="lv-LV"/>
              <a:t>Pakalpojumi, kas sniedz atbalstu upuriem, kas cīnās ar emocionālām, psiholoģiskām un fiziskām traumām, atjaunojot pašcieņu, un veidojot neatkarību</a:t>
            </a:r>
          </a:p>
        </p:txBody>
      </p:sp>
    </p:spTree>
    <p:extLst>
      <p:ext uri="{BB962C8B-B14F-4D97-AF65-F5344CB8AC3E}">
        <p14:creationId xmlns:p14="http://schemas.microsoft.com/office/powerpoint/2010/main" val="2838564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a:bodyPr>
          <a:lstStyle/>
          <a:p>
            <a:r>
              <a:rPr lang="lv-LV" sz="3200"/>
              <a:t>Izaicinājumi darbiniekiem</a:t>
            </a:r>
          </a:p>
        </p:txBody>
      </p:sp>
      <p:sp>
        <p:nvSpPr>
          <p:cNvPr id="3" name="Sisällön paikkamerkki 2"/>
          <p:cNvSpPr>
            <a:spLocks noGrp="1"/>
          </p:cNvSpPr>
          <p:nvPr>
            <p:ph idx="1"/>
          </p:nvPr>
        </p:nvSpPr>
        <p:spPr>
          <a:xfrm>
            <a:off x="1981200" y="939549"/>
            <a:ext cx="8229600" cy="5733256"/>
          </a:xfrm>
        </p:spPr>
        <p:txBody>
          <a:bodyPr>
            <a:normAutofit lnSpcReduction="10000"/>
          </a:bodyPr>
          <a:lstStyle/>
          <a:p>
            <a:r>
              <a:rPr lang="lv-LV"/>
              <a:t>Dusmas </a:t>
            </a:r>
          </a:p>
          <a:p>
            <a:r>
              <a:rPr lang="lv-LV"/>
              <a:t>Bezpalīdzība, vilšanās</a:t>
            </a:r>
          </a:p>
          <a:p>
            <a:pPr lvl="1"/>
            <a:r>
              <a:rPr lang="lv-LV"/>
              <a:t>Es daru visu, kas ir manos spēkos, bet nekas nenotiek</a:t>
            </a:r>
          </a:p>
          <a:p>
            <a:pPr lvl="1"/>
            <a:r>
              <a:rPr lang="lv-LV"/>
              <a:t>Tas aizņem pārāk daudz laika</a:t>
            </a:r>
          </a:p>
          <a:p>
            <a:pPr lvl="1"/>
            <a:r>
              <a:rPr lang="lv-LV"/>
              <a:t>Upuri nedara to, par ko vienojāmies</a:t>
            </a:r>
          </a:p>
          <a:p>
            <a:pPr lvl="1"/>
            <a:r>
              <a:rPr lang="lv-LV"/>
              <a:t>Visu laiku notiek viens un tas pats</a:t>
            </a:r>
          </a:p>
          <a:p>
            <a:r>
              <a:rPr lang="lv-LV"/>
              <a:t>Visvarenība</a:t>
            </a:r>
          </a:p>
          <a:p>
            <a:pPr lvl="1"/>
            <a:r>
              <a:rPr lang="lv-LV"/>
              <a:t>Es zinu, kas jādara, un varu atrisināt situāciju</a:t>
            </a:r>
          </a:p>
          <a:p>
            <a:r>
              <a:rPr lang="lv-LV"/>
              <a:t>Neviennozīmīgas sajūtas </a:t>
            </a:r>
          </a:p>
          <a:p>
            <a:r>
              <a:rPr lang="lv-LV"/>
              <a:t>Aprūpētājs spēcīgi izjūt upura ciešanas un nēsā tās līdzi</a:t>
            </a:r>
          </a:p>
          <a:p>
            <a:r>
              <a:rPr lang="lv-LV"/>
              <a:t>Pārāk aizsargājoša attieksme un uzvedība (padarot vecāka gadagājuma cilvēku bezpalīdzīgu)</a:t>
            </a:r>
          </a:p>
          <a:p>
            <a:r>
              <a:rPr lang="lv-LV"/>
              <a:t>Darbs ar savu attieksmi un uzskatiem</a:t>
            </a:r>
          </a:p>
          <a:p>
            <a:r>
              <a:rPr lang="lv-LV"/>
              <a:t>Droša un atbalstoša darba komanda un organizācija var sniegt darbiniekiem atbalstu</a:t>
            </a:r>
          </a:p>
        </p:txBody>
      </p:sp>
    </p:spTree>
    <p:extLst>
      <p:ext uri="{BB962C8B-B14F-4D97-AF65-F5344CB8AC3E}">
        <p14:creationId xmlns:p14="http://schemas.microsoft.com/office/powerpoint/2010/main" val="5534442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3429000"/>
            <a:ext cx="7772400" cy="1899642"/>
          </a:xfrm>
        </p:spPr>
        <p:txBody>
          <a:bodyPr>
            <a:normAutofit fontScale="90000"/>
          </a:bodyPr>
          <a:lstStyle/>
          <a:p>
            <a:r>
              <a:rPr lang="lv-LV" dirty="0"/>
              <a:t>Iespējamas vardarbības un nolaidības pret vecāka gadagājuma cilvēkiem pazīmju un simptomu novērtējums</a:t>
            </a:r>
          </a:p>
        </p:txBody>
      </p:sp>
      <p:sp>
        <p:nvSpPr>
          <p:cNvPr id="5" name="Subtitle 4">
            <a:extLst>
              <a:ext uri="{FF2B5EF4-FFF2-40B4-BE49-F238E27FC236}">
                <a16:creationId xmlns:a16="http://schemas.microsoft.com/office/drawing/2014/main" xmlns="" id="{C1186544-4381-460F-A4EA-3D703753520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380823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fontScale="90000"/>
          </a:bodyPr>
          <a:lstStyle/>
          <a:p>
            <a:r>
              <a:rPr lang="lv-LV" sz="2800"/>
              <a:t/>
            </a:r>
            <a:br>
              <a:rPr lang="lv-LV" sz="2800"/>
            </a:br>
            <a:r>
              <a:rPr lang="lv-LV" sz="2800"/>
              <a:t>Vispārīgi iespējamas vardarbības pret vecāka gadagājuma cilvēkiem rādītāji </a:t>
            </a:r>
            <a:br>
              <a:rPr lang="lv-LV" sz="2800"/>
            </a:br>
            <a:endParaRPr lang="lv-LV" sz="2800"/>
          </a:p>
        </p:txBody>
      </p:sp>
      <p:sp>
        <p:nvSpPr>
          <p:cNvPr id="3" name="Sisällön paikkamerkki 2"/>
          <p:cNvSpPr>
            <a:spLocks noGrp="1"/>
          </p:cNvSpPr>
          <p:nvPr>
            <p:ph idx="1"/>
          </p:nvPr>
        </p:nvSpPr>
        <p:spPr>
          <a:xfrm>
            <a:off x="1981200" y="1268760"/>
            <a:ext cx="8229600" cy="4968552"/>
          </a:xfrm>
        </p:spPr>
        <p:txBody>
          <a:bodyPr>
            <a:normAutofit lnSpcReduction="10000"/>
          </a:bodyPr>
          <a:lstStyle/>
          <a:p>
            <a:r>
              <a:rPr lang="lv-LV"/>
              <a:t>Ja medicīniska dienesta darbinieks vai cita persona raksturo vecāka gadagājuma cilvēka dzīves apstākļus kā sliktus</a:t>
            </a:r>
          </a:p>
          <a:p>
            <a:r>
              <a:rPr lang="lv-LV"/>
              <a:t>Neizskaidrojami ievainojumi</a:t>
            </a:r>
          </a:p>
          <a:p>
            <a:r>
              <a:rPr lang="lv-LV"/>
              <a:t>Personai bieži radušies ievainojumi iepriekš</a:t>
            </a:r>
          </a:p>
          <a:p>
            <a:r>
              <a:rPr lang="lv-LV"/>
              <a:t>Paiet aizdomīgi ilgs laiks starp medicīniskas problēmas vai ievainojuma parādīšanās brīdi un palīdzības meklēšanu</a:t>
            </a:r>
          </a:p>
          <a:p>
            <a:r>
              <a:rPr lang="lv-LV"/>
              <a:t>Persona bieži vēršas neatliekamās palīdzības dienestā ar līdzīgiem ievainojumiem</a:t>
            </a:r>
          </a:p>
          <a:p>
            <a:r>
              <a:rPr lang="lv-LV"/>
              <a:t>Persona neatliekamajā palīdzībā katru reizi vēršas pie cita ārsta, nevis iet pie viena galvenā aprūpes ārsta ("lēkāšana pa ārstiem”)</a:t>
            </a:r>
          </a:p>
          <a:p>
            <a:r>
              <a:rPr lang="lv-LV"/>
              <a:t>Nepakļaušanās ārsta norādījumiem, regulārām vizītēm vai medikamentu nelietošana</a:t>
            </a:r>
          </a:p>
          <a:p>
            <a:pPr marL="0" indent="0">
              <a:buNone/>
            </a:pPr>
            <a:r>
              <a:rPr lang="lv-LV" sz="1800"/>
              <a:t>(Rosen T. et al. 2017.)</a:t>
            </a:r>
          </a:p>
          <a:p>
            <a:endParaRPr lang="en-GB" dirty="0"/>
          </a:p>
        </p:txBody>
      </p:sp>
    </p:spTree>
    <p:extLst>
      <p:ext uri="{BB962C8B-B14F-4D97-AF65-F5344CB8AC3E}">
        <p14:creationId xmlns:p14="http://schemas.microsoft.com/office/powerpoint/2010/main" val="23891177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1066130"/>
          </a:xfrm>
        </p:spPr>
        <p:txBody>
          <a:bodyPr>
            <a:normAutofit fontScale="90000"/>
          </a:bodyPr>
          <a:lstStyle/>
          <a:p>
            <a:r>
              <a:rPr lang="lv-LV" sz="3200"/>
              <a:t>Vispārīgi iespējamas vardarbības pret vecāka gadagājuma cilvēkiem rādītāji</a:t>
            </a:r>
            <a:br>
              <a:rPr lang="lv-LV" sz="3200"/>
            </a:br>
            <a:endParaRPr lang="lv-LV" sz="3200"/>
          </a:p>
        </p:txBody>
      </p:sp>
      <p:sp>
        <p:nvSpPr>
          <p:cNvPr id="3" name="Sisällön paikkamerkki 2"/>
          <p:cNvSpPr>
            <a:spLocks noGrp="1"/>
          </p:cNvSpPr>
          <p:nvPr>
            <p:ph idx="1"/>
          </p:nvPr>
        </p:nvSpPr>
        <p:spPr>
          <a:xfrm>
            <a:off x="1981200" y="1268760"/>
            <a:ext cx="8229600" cy="5040560"/>
          </a:xfrm>
        </p:spPr>
        <p:txBody>
          <a:bodyPr>
            <a:normAutofit/>
          </a:bodyPr>
          <a:lstStyle/>
          <a:p>
            <a:r>
              <a:rPr lang="lv-LV"/>
              <a:t>Pacienta vai aprūpētāja nevēlēšanās atbildēt uz jautājumiem</a:t>
            </a:r>
          </a:p>
          <a:p>
            <a:r>
              <a:rPr lang="lv-LV"/>
              <a:t>Saspīlēta pacienta un aprūpētāja savstarpējā komunikācija </a:t>
            </a:r>
          </a:p>
          <a:p>
            <a:r>
              <a:rPr lang="lv-LV"/>
              <a:t>Pretrunas starp pacienta un aprūpētāja sniegto informāciju par pacienta medicīnisko vēsturi</a:t>
            </a:r>
          </a:p>
          <a:p>
            <a:r>
              <a:rPr lang="lv-LV"/>
              <a:t>Vecāka gadagājuma pacients, par kuru saka, ka viņam vai viņai “negadījumi gadās bieži”</a:t>
            </a:r>
          </a:p>
          <a:p>
            <a:r>
              <a:rPr lang="lv-LV"/>
              <a:t>Aprūpētājs, kas nespēj sniegt informāciju par pacienta medicīnisko vēsturi vai regulāri lietojamajām zālēm</a:t>
            </a:r>
          </a:p>
          <a:p>
            <a:r>
              <a:rPr lang="lv-LV"/>
              <a:t>Aprūpētājs, kas atbild pacienta vietā</a:t>
            </a:r>
          </a:p>
          <a:p>
            <a:r>
              <a:rPr lang="lv-LV"/>
              <a:t>Aprūpētājs pacientu pamet neatliekamās palīdzības dienestā vienu</a:t>
            </a:r>
          </a:p>
          <a:p>
            <a:pPr marL="0" indent="0">
              <a:buNone/>
            </a:pPr>
            <a:r>
              <a:rPr lang="lv-LV" sz="2000"/>
              <a:t>(Rosen T. et al. 2017.)</a:t>
            </a:r>
          </a:p>
          <a:p>
            <a:pPr marL="0" indent="0">
              <a:buNone/>
            </a:pPr>
            <a:endParaRPr lang="fi-FI" sz="1900" dirty="0"/>
          </a:p>
          <a:p>
            <a:endParaRPr lang="en-GB" dirty="0"/>
          </a:p>
        </p:txBody>
      </p:sp>
    </p:spTree>
    <p:extLst>
      <p:ext uri="{BB962C8B-B14F-4D97-AF65-F5344CB8AC3E}">
        <p14:creationId xmlns:p14="http://schemas.microsoft.com/office/powerpoint/2010/main" val="21480045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lv-LV" sz="3200"/>
              <a:t/>
            </a:r>
            <a:br>
              <a:rPr lang="lv-LV" sz="3200"/>
            </a:br>
            <a:r>
              <a:rPr lang="lv-LV" sz="3600"/>
              <a:t>"Sarkanie karogi” - nopietni iespējamas vardarbības signāli</a:t>
            </a:r>
            <a:r>
              <a:rPr lang="lv-LV" sz="3200"/>
              <a:t/>
            </a:r>
            <a:br>
              <a:rPr lang="lv-LV" sz="3200"/>
            </a:br>
            <a:endParaRPr lang="lv-LV" sz="3200"/>
          </a:p>
        </p:txBody>
      </p:sp>
      <p:sp>
        <p:nvSpPr>
          <p:cNvPr id="3" name="Sisällön paikkamerkki 2"/>
          <p:cNvSpPr>
            <a:spLocks noGrp="1"/>
          </p:cNvSpPr>
          <p:nvPr>
            <p:ph idx="1"/>
          </p:nvPr>
        </p:nvSpPr>
        <p:spPr/>
        <p:txBody>
          <a:bodyPr/>
          <a:lstStyle/>
          <a:p>
            <a:pPr lvl="0"/>
            <a:r>
              <a:rPr lang="lv-LV"/>
              <a:t>Neticami/neskaidri skaidrojumi</a:t>
            </a:r>
          </a:p>
          <a:p>
            <a:pPr lvl="0"/>
            <a:r>
              <a:rPr lang="lv-LV"/>
              <a:t>Neparasta kavēšanās, meklējot aprūpi</a:t>
            </a:r>
          </a:p>
          <a:p>
            <a:pPr lvl="0"/>
            <a:r>
              <a:rPr lang="lv-LV"/>
              <a:t>Neizskaidroti ievainojumi - bijuši vai esošie</a:t>
            </a:r>
          </a:p>
          <a:p>
            <a:pPr lvl="0"/>
            <a:r>
              <a:rPr lang="lv-LV"/>
              <a:t>Savstarpēji pretrunīgi stāsti</a:t>
            </a:r>
          </a:p>
          <a:p>
            <a:pPr lvl="0"/>
            <a:r>
              <a:rPr lang="lv-LV"/>
              <a:t>Pēkšņas izmaiņas uzvedībā</a:t>
            </a:r>
          </a:p>
          <a:p>
            <a:endParaRPr lang="en-GB" dirty="0"/>
          </a:p>
          <a:p>
            <a:pPr marL="0" indent="0">
              <a:buNone/>
            </a:pPr>
            <a:r>
              <a:rPr lang="lv-LV" sz="1600"/>
              <a:t>(Mosqueda L. 2008.)</a:t>
            </a:r>
          </a:p>
        </p:txBody>
      </p:sp>
    </p:spTree>
    <p:extLst>
      <p:ext uri="{BB962C8B-B14F-4D97-AF65-F5344CB8AC3E}">
        <p14:creationId xmlns:p14="http://schemas.microsoft.com/office/powerpoint/2010/main" val="2135918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fontScale="90000"/>
          </a:bodyPr>
          <a:lstStyle/>
          <a:p>
            <a:r>
              <a:rPr lang="lv-LV"/>
              <a:t>Vardarbības pret vecāka gadagājuma cilvēkiem veidi</a:t>
            </a:r>
          </a:p>
        </p:txBody>
      </p:sp>
      <p:sp>
        <p:nvSpPr>
          <p:cNvPr id="3" name="Sisällön paikkamerkki 2"/>
          <p:cNvSpPr>
            <a:spLocks noGrp="1"/>
          </p:cNvSpPr>
          <p:nvPr>
            <p:ph idx="1"/>
          </p:nvPr>
        </p:nvSpPr>
        <p:spPr>
          <a:xfrm>
            <a:off x="1981200" y="1412777"/>
            <a:ext cx="8229600" cy="4713387"/>
          </a:xfrm>
        </p:spPr>
        <p:txBody>
          <a:bodyPr>
            <a:normAutofit/>
          </a:bodyPr>
          <a:lstStyle/>
          <a:p>
            <a:pPr marL="0" indent="0">
              <a:lnSpc>
                <a:spcPct val="110000"/>
              </a:lnSpc>
              <a:spcBef>
                <a:spcPts val="0"/>
              </a:spcBef>
              <a:buNone/>
            </a:pPr>
            <a:r>
              <a:rPr lang="lv-LV"/>
              <a:t>Vardarbības un kaitējuma draudi</a:t>
            </a:r>
          </a:p>
          <a:p>
            <a:pPr>
              <a:lnSpc>
                <a:spcPct val="110000"/>
              </a:lnSpc>
              <a:spcBef>
                <a:spcPts val="0"/>
              </a:spcBef>
            </a:pPr>
            <a:r>
              <a:rPr lang="lv-LV"/>
              <a:t>Var būt vērsti pret upuri vai citām upurim svarīgām personām, vai tie var būt pašnāvības draudi. </a:t>
            </a:r>
          </a:p>
          <a:p>
            <a:pPr>
              <a:lnSpc>
                <a:spcPct val="110000"/>
              </a:lnSpc>
              <a:spcBef>
                <a:spcPts val="0"/>
              </a:spcBef>
            </a:pPr>
            <a:r>
              <a:rPr lang="lv-LV"/>
              <a:t>Draudi par upura un citu personu nogalināšanu un pēcāku pašnāvību. </a:t>
            </a:r>
          </a:p>
          <a:p>
            <a:pPr>
              <a:lnSpc>
                <a:spcPct val="110000"/>
              </a:lnSpc>
              <a:spcBef>
                <a:spcPts val="0"/>
              </a:spcBef>
            </a:pPr>
            <a:r>
              <a:rPr lang="lv-LV"/>
              <a:t>Draudi var tikt izpausti tieši, ar vārdiem vai ar rīcībām (t.i., izsekošana, ieroču rādīšana, ķīlnieku sagrābšana, pašnāvības mēģinājumi).</a:t>
            </a:r>
          </a:p>
          <a:p>
            <a:pPr marL="0" indent="0">
              <a:lnSpc>
                <a:spcPct val="110000"/>
              </a:lnSpc>
              <a:spcBef>
                <a:spcPts val="0"/>
              </a:spcBef>
              <a:buNone/>
            </a:pPr>
            <a:r>
              <a:rPr lang="lv-LV" sz="1800"/>
              <a:t>Minna Piispa et al. 2006.</a:t>
            </a:r>
          </a:p>
          <a:p>
            <a:endParaRPr lang="en-GB" dirty="0"/>
          </a:p>
        </p:txBody>
      </p:sp>
    </p:spTree>
    <p:extLst>
      <p:ext uri="{BB962C8B-B14F-4D97-AF65-F5344CB8AC3E}">
        <p14:creationId xmlns:p14="http://schemas.microsoft.com/office/powerpoint/2010/main" val="216270209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2800"/>
              <a:t>Grūtības vardarbībā pret vecāka gadagājuma sievietēm pazīmju un simptomu identificēšanā</a:t>
            </a:r>
          </a:p>
        </p:txBody>
      </p:sp>
      <p:sp>
        <p:nvSpPr>
          <p:cNvPr id="3" name="Sisällön paikkamerkki 2"/>
          <p:cNvSpPr>
            <a:spLocks noGrp="1"/>
          </p:cNvSpPr>
          <p:nvPr>
            <p:ph idx="1"/>
          </p:nvPr>
        </p:nvSpPr>
        <p:spPr>
          <a:xfrm>
            <a:off x="1981200" y="1628801"/>
            <a:ext cx="8229600" cy="4497363"/>
          </a:xfrm>
        </p:spPr>
        <p:txBody>
          <a:bodyPr>
            <a:normAutofit/>
          </a:bodyPr>
          <a:lstStyle/>
          <a:p>
            <a:pPr marL="0" lvl="1" indent="0">
              <a:buNone/>
              <a:defRPr/>
            </a:pPr>
            <a:r>
              <a:rPr lang="lv-LV" sz="3200"/>
              <a:t>Grūtības nošķirt ievainojumus no</a:t>
            </a:r>
          </a:p>
          <a:p>
            <a:pPr marL="457200" lvl="1" indent="-457200">
              <a:buFontTx/>
              <a:buChar char="-"/>
            </a:pPr>
            <a:r>
              <a:rPr lang="lv-LV"/>
              <a:t>bieži sastopamām un normālām ar vecumu saistītām izmaiņām</a:t>
            </a:r>
          </a:p>
          <a:p>
            <a:pPr marL="457200" lvl="1" indent="-457200">
              <a:buFontTx/>
              <a:buChar char="-"/>
            </a:pPr>
            <a:r>
              <a:rPr lang="lv-LV"/>
              <a:t>līdzīgām pazīmēm</a:t>
            </a:r>
          </a:p>
          <a:p>
            <a:pPr marL="457200" lvl="1" indent="-457200">
              <a:buFontTx/>
              <a:buChar char="-"/>
            </a:pPr>
            <a:r>
              <a:rPr lang="lv-LV"/>
              <a:t>medikamentu radītajām sekām</a:t>
            </a:r>
          </a:p>
          <a:p>
            <a:pPr marL="457200" lvl="1" indent="-457200">
              <a:buFontTx/>
              <a:buChar char="-"/>
            </a:pPr>
            <a:r>
              <a:rPr lang="lv-LV" sz="2600"/>
              <a:t>slimības procesiem </a:t>
            </a:r>
          </a:p>
          <a:p>
            <a:pPr marL="0" indent="0">
              <a:buNone/>
            </a:pPr>
            <a:endParaRPr lang="en-US" sz="1600" dirty="0"/>
          </a:p>
          <a:p>
            <a:pPr marL="0" indent="0">
              <a:buNone/>
            </a:pPr>
            <a:r>
              <a:rPr lang="lv-LV" sz="1600"/>
              <a:t>(National Research Council 2003.)</a:t>
            </a:r>
          </a:p>
          <a:p>
            <a:pPr marL="0" indent="0">
              <a:buNone/>
            </a:pPr>
            <a:r>
              <a:rPr lang="lv-LV" sz="1600"/>
              <a:t>(Mosqueda L. 2008.)</a:t>
            </a:r>
          </a:p>
          <a:p>
            <a:pPr marL="0" indent="0">
              <a:buNone/>
            </a:pPr>
            <a:r>
              <a:rPr lang="lv-LV" sz="1600"/>
              <a:t>(Wiglesworth A. et al. 2009.)</a:t>
            </a:r>
          </a:p>
          <a:p>
            <a:pPr marL="0" indent="0">
              <a:buNone/>
            </a:pPr>
            <a:r>
              <a:rPr lang="lv-LV" sz="1600"/>
              <a:t>(Hoover Robert B un Polson Michol 2014.)</a:t>
            </a:r>
          </a:p>
          <a:p>
            <a:pPr marL="0" indent="0">
              <a:buNone/>
            </a:pPr>
            <a:endParaRPr lang="en-GB" sz="1600" dirty="0"/>
          </a:p>
        </p:txBody>
      </p:sp>
    </p:spTree>
    <p:extLst>
      <p:ext uri="{BB962C8B-B14F-4D97-AF65-F5344CB8AC3E}">
        <p14:creationId xmlns:p14="http://schemas.microsoft.com/office/powerpoint/2010/main" val="14616270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2611693966"/>
              </p:ext>
            </p:extLst>
          </p:nvPr>
        </p:nvGraphicFramePr>
        <p:xfrm>
          <a:off x="2379958" y="-11576"/>
          <a:ext cx="8245600" cy="6696964"/>
        </p:xfrm>
        <a:graphic>
          <a:graphicData uri="http://schemas.openxmlformats.org/drawingml/2006/table">
            <a:tbl>
              <a:tblPr firstRow="1" firstCol="1" bandRow="1">
                <a:tableStyleId>{08FB837D-C827-4EFA-A057-4D05807E0F7C}</a:tableStyleId>
              </a:tblPr>
              <a:tblGrid>
                <a:gridCol w="4122800">
                  <a:extLst>
                    <a:ext uri="{9D8B030D-6E8A-4147-A177-3AD203B41FA5}">
                      <a16:colId xmlns:a16="http://schemas.microsoft.com/office/drawing/2014/main" xmlns="" val="20000"/>
                    </a:ext>
                  </a:extLst>
                </a:gridCol>
                <a:gridCol w="4122800">
                  <a:extLst>
                    <a:ext uri="{9D8B030D-6E8A-4147-A177-3AD203B41FA5}">
                      <a16:colId xmlns:a16="http://schemas.microsoft.com/office/drawing/2014/main" xmlns="" val="20001"/>
                    </a:ext>
                  </a:extLst>
                </a:gridCol>
              </a:tblGrid>
              <a:tr h="542641">
                <a:tc>
                  <a:txBody>
                    <a:bodyPr/>
                    <a:lstStyle/>
                    <a:p>
                      <a:pPr>
                        <a:lnSpc>
                          <a:spcPct val="115000"/>
                        </a:lnSpc>
                        <a:spcAft>
                          <a:spcPts val="0"/>
                        </a:spcAft>
                      </a:pPr>
                      <a:r>
                        <a:rPr lang="lv-LV" sz="1600" b="1" dirty="0">
                          <a:solidFill>
                            <a:schemeClr val="tx1"/>
                          </a:solidFill>
                        </a:rPr>
                        <a:t>Klīniskās un kriminālistikas fiziskās vardarbības pazīmes - zilumi</a:t>
                      </a:r>
                    </a:p>
                  </a:txBody>
                  <a:tcPr marL="68580" marR="68580" marT="0" marB="0"/>
                </a:tc>
                <a:tc>
                  <a:txBody>
                    <a:bodyPr/>
                    <a:lstStyle/>
                    <a:p>
                      <a:pPr>
                        <a:lnSpc>
                          <a:spcPct val="115000"/>
                        </a:lnSpc>
                        <a:spcAft>
                          <a:spcPts val="0"/>
                        </a:spcAft>
                      </a:pPr>
                      <a:r>
                        <a:rPr lang="lv-LV" sz="1600" b="1">
                          <a:solidFill>
                            <a:schemeClr val="tx1"/>
                          </a:solidFill>
                        </a:rPr>
                        <a:t>Grūtības, novērtējot vecāka gadagājuma upurus</a:t>
                      </a:r>
                    </a:p>
                  </a:txBody>
                  <a:tcPr marL="68580" marR="68580" marT="0" marB="0"/>
                </a:tc>
                <a:extLst>
                  <a:ext uri="{0D108BD9-81ED-4DB2-BD59-A6C34878D82A}">
                    <a16:rowId xmlns:a16="http://schemas.microsoft.com/office/drawing/2014/main" xmlns="" val="10000"/>
                  </a:ext>
                </a:extLst>
              </a:tr>
              <a:tr h="5765560">
                <a:tc>
                  <a:txBody>
                    <a:bodyPr/>
                    <a:lstStyle/>
                    <a:p>
                      <a:pPr marL="342900" lvl="0" indent="-342900">
                        <a:lnSpc>
                          <a:spcPct val="115000"/>
                        </a:lnSpc>
                        <a:spcAft>
                          <a:spcPts val="0"/>
                        </a:spcAft>
                        <a:buFont typeface="Arial"/>
                        <a:buChar char="–"/>
                      </a:pPr>
                      <a:r>
                        <a:rPr lang="lv-LV" sz="1600" b="1" dirty="0">
                          <a:solidFill>
                            <a:schemeClr val="tx1"/>
                          </a:solidFill>
                        </a:rPr>
                        <a:t>ievainojumi neparastās vietās: uz sāniem, sejas, muguras; lielāki par 5 cm</a:t>
                      </a:r>
                    </a:p>
                    <a:p>
                      <a:pPr marL="342900" lvl="0" indent="-342900">
                        <a:lnSpc>
                          <a:spcPct val="115000"/>
                        </a:lnSpc>
                        <a:spcAft>
                          <a:spcPts val="0"/>
                        </a:spcAft>
                        <a:buFont typeface="Arial"/>
                        <a:buChar char="–"/>
                        <a:tabLst>
                          <a:tab pos="457200" algn="l"/>
                        </a:tabLst>
                      </a:pPr>
                      <a:r>
                        <a:rPr lang="lv-LV" sz="1600" b="1" dirty="0">
                          <a:solidFill>
                            <a:schemeClr val="tx1"/>
                          </a:solidFill>
                        </a:rPr>
                        <a:t>Zilumi uz krūškurvja, kakla, ausīm, vēdera, sēžamvietas, plaukstām un pēdām</a:t>
                      </a:r>
                    </a:p>
                    <a:p>
                      <a:pPr marL="342900" lvl="0" indent="-342900">
                        <a:lnSpc>
                          <a:spcPct val="115000"/>
                        </a:lnSpc>
                        <a:spcAft>
                          <a:spcPts val="0"/>
                        </a:spcAft>
                        <a:buFont typeface="Arial"/>
                        <a:buChar char="–"/>
                        <a:tabLst>
                          <a:tab pos="457200" algn="l"/>
                        </a:tabLst>
                      </a:pPr>
                      <a:r>
                        <a:rPr lang="lv-LV" sz="1600" b="1" dirty="0">
                          <a:solidFill>
                            <a:schemeClr val="tx1"/>
                          </a:solidFill>
                        </a:rPr>
                        <a:t>ievainojums atbilst drošības jostas sprādzes, dūres, pirkstu vai cita priekšmeta formai </a:t>
                      </a:r>
                    </a:p>
                    <a:p>
                      <a:pPr marL="342900" lvl="0" indent="-342900">
                        <a:lnSpc>
                          <a:spcPct val="115000"/>
                        </a:lnSpc>
                        <a:spcAft>
                          <a:spcPts val="0"/>
                        </a:spcAft>
                        <a:buFont typeface="Arial"/>
                        <a:buChar char="–"/>
                        <a:tabLst>
                          <a:tab pos="457200" algn="l"/>
                        </a:tabLst>
                      </a:pPr>
                      <a:r>
                        <a:rPr lang="lv-LV" sz="1600" b="1" dirty="0">
                          <a:solidFill>
                            <a:schemeClr val="tx1"/>
                          </a:solidFill>
                        </a:rPr>
                        <a:t>Paralēlas līnijas: sliedēm līdzīgi zilumi</a:t>
                      </a:r>
                    </a:p>
                    <a:p>
                      <a:pPr marL="342900" lvl="0" indent="-342900">
                        <a:lnSpc>
                          <a:spcPct val="115000"/>
                        </a:lnSpc>
                        <a:spcAft>
                          <a:spcPts val="0"/>
                        </a:spcAft>
                        <a:buFont typeface="Arial"/>
                        <a:buChar char="–"/>
                        <a:tabLst>
                          <a:tab pos="457200" algn="l"/>
                        </a:tabLst>
                      </a:pPr>
                      <a:r>
                        <a:rPr lang="lv-LV" sz="1600" b="1" dirty="0">
                          <a:solidFill>
                            <a:schemeClr val="tx1"/>
                          </a:solidFill>
                        </a:rPr>
                        <a:t>Vairāki sasitumi dažādos sadzīšanas posmos</a:t>
                      </a:r>
                    </a:p>
                    <a:p>
                      <a:pPr marL="342900" lvl="0" indent="-342900">
                        <a:lnSpc>
                          <a:spcPct val="115000"/>
                        </a:lnSpc>
                        <a:spcAft>
                          <a:spcPts val="0"/>
                        </a:spcAft>
                        <a:buFont typeface="Arial"/>
                        <a:buChar char="–"/>
                      </a:pPr>
                      <a:r>
                        <a:rPr lang="lv-LV" sz="1600" b="1" dirty="0">
                          <a:solidFill>
                            <a:schemeClr val="tx1"/>
                          </a:solidFill>
                        </a:rPr>
                        <a:t>Dziļi sasitumi var parādīties tikai pēc vairākām dienām</a:t>
                      </a:r>
                    </a:p>
                    <a:p>
                      <a:pPr>
                        <a:lnSpc>
                          <a:spcPct val="115000"/>
                        </a:lnSpc>
                        <a:spcAft>
                          <a:spcPts val="0"/>
                        </a:spcAft>
                      </a:pPr>
                      <a:r>
                        <a:rPr lang="lv-LV" sz="1600" b="1" dirty="0">
                          <a:solidFill>
                            <a:schemeClr val="tx1"/>
                          </a:solidFill>
                        </a:rPr>
                        <a:t> </a:t>
                      </a:r>
                    </a:p>
                  </a:txBody>
                  <a:tcPr marL="68580" marR="68580" marT="0" marB="0"/>
                </a:tc>
                <a:tc>
                  <a:txBody>
                    <a:bodyPr/>
                    <a:lstStyle/>
                    <a:p>
                      <a:pPr marL="0" lvl="0" indent="0">
                        <a:lnSpc>
                          <a:spcPct val="115000"/>
                        </a:lnSpc>
                        <a:spcAft>
                          <a:spcPts val="0"/>
                        </a:spcAft>
                        <a:buFont typeface="Arial"/>
                        <a:buNone/>
                        <a:tabLst>
                          <a:tab pos="457200" algn="l"/>
                        </a:tabLst>
                      </a:pPr>
                      <a:r>
                        <a:rPr lang="lv-LV" sz="1600" b="1" dirty="0">
                          <a:solidFill>
                            <a:schemeClr val="tx1"/>
                          </a:solidFill>
                        </a:rPr>
                        <a:t>Ar vecumu saistītas izmaiņas:</a:t>
                      </a:r>
                    </a:p>
                    <a:p>
                      <a:pPr marL="285750" lvl="0" indent="-285750">
                        <a:lnSpc>
                          <a:spcPct val="115000"/>
                        </a:lnSpc>
                        <a:spcAft>
                          <a:spcPts val="0"/>
                        </a:spcAft>
                        <a:buFont typeface="Arial"/>
                        <a:buChar char="•"/>
                        <a:tabLst>
                          <a:tab pos="685800" algn="l"/>
                        </a:tabLst>
                      </a:pPr>
                      <a:r>
                        <a:rPr lang="lv-LV" sz="1600" b="1" dirty="0">
                          <a:solidFill>
                            <a:schemeClr val="tx1"/>
                          </a:solidFill>
                        </a:rPr>
                        <a:t>Āda kļūst plānāka, trauslāka, zaudē aizsargājošo tauku slāni, tādējādi palielinoties riskam iegūt ādas traumas un vieglus zilumus</a:t>
                      </a:r>
                    </a:p>
                    <a:p>
                      <a:pPr marL="285750" lvl="0" indent="-285750">
                        <a:lnSpc>
                          <a:spcPct val="115000"/>
                        </a:lnSpc>
                        <a:spcAft>
                          <a:spcPts val="0"/>
                        </a:spcAft>
                        <a:buFont typeface="Arial"/>
                        <a:buChar char="•"/>
                        <a:tabLst>
                          <a:tab pos="685800" algn="l"/>
                        </a:tabLst>
                      </a:pPr>
                      <a:r>
                        <a:rPr lang="lv-LV" sz="1600" b="1" dirty="0">
                          <a:solidFill>
                            <a:schemeClr val="tx1"/>
                          </a:solidFill>
                        </a:rPr>
                        <a:t>Ādas dziļākajos slāņos asinsvadi kļūst trauslāki - biežāki sasitumi, zemādas asiņošana; saukta par </a:t>
                      </a:r>
                      <a:r>
                        <a:rPr lang="lv-LV" sz="1600" b="1" dirty="0" err="1">
                          <a:solidFill>
                            <a:schemeClr val="tx1"/>
                          </a:solidFill>
                        </a:rPr>
                        <a:t>senīlo</a:t>
                      </a:r>
                      <a:r>
                        <a:rPr lang="lv-LV" sz="1600" b="1" dirty="0">
                          <a:solidFill>
                            <a:schemeClr val="tx1"/>
                          </a:solidFill>
                        </a:rPr>
                        <a:t> purpuru </a:t>
                      </a:r>
                    </a:p>
                    <a:p>
                      <a:pPr marL="285750" lvl="0" indent="-285750">
                        <a:lnSpc>
                          <a:spcPct val="115000"/>
                        </a:lnSpc>
                        <a:spcAft>
                          <a:spcPts val="0"/>
                        </a:spcAft>
                        <a:buFont typeface="Arial"/>
                        <a:buChar char="•"/>
                        <a:tabLst>
                          <a:tab pos="685800" algn="l"/>
                        </a:tabLst>
                      </a:pPr>
                      <a:r>
                        <a:rPr lang="lv-LV" sz="1600" b="1" dirty="0" err="1">
                          <a:solidFill>
                            <a:schemeClr val="tx1"/>
                          </a:solidFill>
                        </a:rPr>
                        <a:t>Senīlā</a:t>
                      </a:r>
                      <a:r>
                        <a:rPr lang="lv-LV" sz="1600" b="1" dirty="0">
                          <a:solidFill>
                            <a:schemeClr val="tx1"/>
                          </a:solidFill>
                        </a:rPr>
                        <a:t> purpura: bieži sastopams medicīnisks stāvoklis vecāka gadagājuma cilvēkiem, kuriem veidojas sasitumi, īpaši uz apakšdelmiem un kājām</a:t>
                      </a:r>
                    </a:p>
                    <a:p>
                      <a:pPr marL="285750" lvl="0" indent="-285750">
                        <a:lnSpc>
                          <a:spcPct val="115000"/>
                        </a:lnSpc>
                        <a:spcAft>
                          <a:spcPts val="0"/>
                        </a:spcAft>
                        <a:buFont typeface="Arial"/>
                        <a:buChar char="•"/>
                        <a:tabLst>
                          <a:tab pos="685800" algn="l"/>
                        </a:tabLst>
                      </a:pPr>
                      <a:r>
                        <a:rPr lang="lv-LV" sz="1600" b="1" dirty="0">
                          <a:solidFill>
                            <a:schemeClr val="tx1"/>
                          </a:solidFill>
                        </a:rPr>
                        <a:t>Pleķi uzmetas bez traumām vai ievainojumiem</a:t>
                      </a:r>
                    </a:p>
                    <a:p>
                      <a:pPr marL="0" lvl="0" indent="0">
                        <a:lnSpc>
                          <a:spcPct val="115000"/>
                        </a:lnSpc>
                        <a:spcAft>
                          <a:spcPts val="0"/>
                        </a:spcAft>
                        <a:buFont typeface="Arial"/>
                        <a:buNone/>
                        <a:tabLst>
                          <a:tab pos="228600" algn="l"/>
                        </a:tabLst>
                      </a:pPr>
                      <a:r>
                        <a:rPr lang="lv-LV" sz="1600" b="1" dirty="0">
                          <a:solidFill>
                            <a:schemeClr val="tx1"/>
                          </a:solidFill>
                        </a:rPr>
                        <a:t>Līdzīgi simptomi, kurus izraisa medikamenti: </a:t>
                      </a:r>
                      <a:r>
                        <a:rPr lang="lv-LV" sz="1600" b="1" dirty="0" err="1">
                          <a:solidFill>
                            <a:schemeClr val="tx1"/>
                          </a:solidFill>
                        </a:rPr>
                        <a:t>Senīlo</a:t>
                      </a:r>
                      <a:r>
                        <a:rPr lang="lv-LV" sz="1600" b="1" dirty="0">
                          <a:solidFill>
                            <a:schemeClr val="tx1"/>
                          </a:solidFill>
                        </a:rPr>
                        <a:t> purpuru var izraisīt arī asins šķidrinātāju, piemēram, steroīdu un aspirīna pārmērīga lietošana  </a:t>
                      </a:r>
                    </a:p>
                    <a:p>
                      <a:pPr marL="0" lvl="0" indent="0">
                        <a:lnSpc>
                          <a:spcPct val="115000"/>
                        </a:lnSpc>
                        <a:spcAft>
                          <a:spcPts val="0"/>
                        </a:spcAft>
                        <a:buFont typeface="Arial"/>
                        <a:buNone/>
                        <a:tabLst>
                          <a:tab pos="228600" algn="l"/>
                        </a:tabLst>
                      </a:pPr>
                      <a:r>
                        <a:rPr lang="lv-LV" sz="1600" b="1" dirty="0">
                          <a:solidFill>
                            <a:schemeClr val="tx1"/>
                          </a:solidFill>
                        </a:rPr>
                        <a:t>Sadzīšana vecāka gadagājuma cilvēkiem notiek daudz lēnāk (var ilgt mēnešus)</a:t>
                      </a:r>
                    </a:p>
                    <a:p>
                      <a:pPr marL="0" lvl="0" indent="0">
                        <a:lnSpc>
                          <a:spcPct val="115000"/>
                        </a:lnSpc>
                        <a:spcAft>
                          <a:spcPts val="0"/>
                        </a:spcAft>
                        <a:buFont typeface="Arial"/>
                        <a:buNone/>
                        <a:tabLst>
                          <a:tab pos="228600" algn="l"/>
                        </a:tabLst>
                      </a:pPr>
                      <a:r>
                        <a:rPr lang="lv-LV" sz="1600" b="1" dirty="0">
                          <a:solidFill>
                            <a:schemeClr val="tx1"/>
                          </a:solidFill>
                        </a:rPr>
                        <a:t>Dažas slimības arī var izraisīt izsitumus</a:t>
                      </a:r>
                    </a:p>
                    <a:p>
                      <a:pPr>
                        <a:lnSpc>
                          <a:spcPct val="115000"/>
                        </a:lnSpc>
                        <a:spcAft>
                          <a:spcPts val="0"/>
                        </a:spcAft>
                      </a:pPr>
                      <a:r>
                        <a:rPr lang="lv-LV" sz="1600" b="1" dirty="0">
                          <a:solidFill>
                            <a:schemeClr val="tx1"/>
                          </a:solidFill>
                        </a:rPr>
                        <a:t>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8176491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lv-LV"/>
              <a:t>Senīlā purpura</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1624" y="1700808"/>
            <a:ext cx="525658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2417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420759617"/>
              </p:ext>
            </p:extLst>
          </p:nvPr>
        </p:nvGraphicFramePr>
        <p:xfrm>
          <a:off x="1631501" y="0"/>
          <a:ext cx="9036498" cy="7758938"/>
        </p:xfrm>
        <a:graphic>
          <a:graphicData uri="http://schemas.openxmlformats.org/drawingml/2006/table">
            <a:tbl>
              <a:tblPr firstRow="1" firstCol="1" bandRow="1">
                <a:tableStyleId>{08FB837D-C827-4EFA-A057-4D05807E0F7C}</a:tableStyleId>
              </a:tblPr>
              <a:tblGrid>
                <a:gridCol w="4518249">
                  <a:extLst>
                    <a:ext uri="{9D8B030D-6E8A-4147-A177-3AD203B41FA5}">
                      <a16:colId xmlns:a16="http://schemas.microsoft.com/office/drawing/2014/main" xmlns="" val="20000"/>
                    </a:ext>
                  </a:extLst>
                </a:gridCol>
                <a:gridCol w="4518249">
                  <a:extLst>
                    <a:ext uri="{9D8B030D-6E8A-4147-A177-3AD203B41FA5}">
                      <a16:colId xmlns:a16="http://schemas.microsoft.com/office/drawing/2014/main" xmlns="" val="20001"/>
                    </a:ext>
                  </a:extLst>
                </a:gridCol>
              </a:tblGrid>
              <a:tr h="680680">
                <a:tc>
                  <a:txBody>
                    <a:bodyPr/>
                    <a:lstStyle/>
                    <a:p>
                      <a:pPr>
                        <a:lnSpc>
                          <a:spcPct val="115000"/>
                        </a:lnSpc>
                        <a:spcAft>
                          <a:spcPts val="0"/>
                        </a:spcAft>
                      </a:pPr>
                      <a:r>
                        <a:rPr lang="lv-LV" sz="2000">
                          <a:solidFill>
                            <a:schemeClr val="tx1"/>
                          </a:solidFill>
                        </a:rPr>
                        <a:t>Klīniskās un kriminālistikas fiziskās vardarbības pazīmes - lūzumi</a:t>
                      </a:r>
                    </a:p>
                  </a:txBody>
                  <a:tcPr marL="68580" marR="68580" marT="0" marB="0"/>
                </a:tc>
                <a:tc>
                  <a:txBody>
                    <a:bodyPr/>
                    <a:lstStyle/>
                    <a:p>
                      <a:pPr>
                        <a:lnSpc>
                          <a:spcPct val="115000"/>
                        </a:lnSpc>
                        <a:spcAft>
                          <a:spcPts val="0"/>
                        </a:spcAft>
                      </a:pPr>
                      <a:r>
                        <a:rPr lang="lv-LV" sz="2000">
                          <a:solidFill>
                            <a:schemeClr val="tx1"/>
                          </a:solidFill>
                        </a:rPr>
                        <a:t>Grūtības, novērtējot vecāka gadagājuma upurus</a:t>
                      </a:r>
                    </a:p>
                    <a:p>
                      <a:pPr>
                        <a:lnSpc>
                          <a:spcPct val="115000"/>
                        </a:lnSpc>
                        <a:spcAft>
                          <a:spcPts val="0"/>
                        </a:spcAft>
                      </a:pPr>
                      <a:r>
                        <a:rPr lang="lv-LV" sz="1100">
                          <a:solidFill>
                            <a:schemeClr val="tx1"/>
                          </a:solidFill>
                        </a:rPr>
                        <a:t> </a:t>
                      </a:r>
                    </a:p>
                  </a:txBody>
                  <a:tcPr marL="68580" marR="68580" marT="0" marB="0"/>
                </a:tc>
                <a:extLst>
                  <a:ext uri="{0D108BD9-81ED-4DB2-BD59-A6C34878D82A}">
                    <a16:rowId xmlns:a16="http://schemas.microsoft.com/office/drawing/2014/main" xmlns="" val="10000"/>
                  </a:ext>
                </a:extLst>
              </a:tr>
              <a:tr h="6177320">
                <a:tc>
                  <a:txBody>
                    <a:bodyPr/>
                    <a:lstStyle/>
                    <a:p>
                      <a:pPr marL="342900" lvl="0" indent="-342900">
                        <a:lnSpc>
                          <a:spcPct val="115000"/>
                        </a:lnSpc>
                        <a:spcAft>
                          <a:spcPts val="0"/>
                        </a:spcAft>
                        <a:buFont typeface="Calibri"/>
                        <a:buChar char="•"/>
                      </a:pPr>
                      <a:r>
                        <a:rPr lang="lv-LV" sz="2000">
                          <a:solidFill>
                            <a:schemeClr val="tx1"/>
                          </a:solidFill>
                        </a:rPr>
                        <a:t>Krišana un ar krišanu saistīti ievainojumi ir visbiežāk vecāka gadagājuma cilvēkos sastopamie traumu veidi; redzes vai mobilitātes un līdzsvara problēmas</a:t>
                      </a:r>
                    </a:p>
                    <a:p>
                      <a:pPr marL="342900" lvl="0" indent="-342900">
                        <a:lnSpc>
                          <a:spcPct val="115000"/>
                        </a:lnSpc>
                        <a:spcAft>
                          <a:spcPts val="0"/>
                        </a:spcAft>
                        <a:buFont typeface="Calibri"/>
                        <a:buChar char="•"/>
                      </a:pPr>
                      <a:r>
                        <a:rPr lang="lv-LV" sz="2000">
                          <a:solidFill>
                            <a:schemeClr val="tx1"/>
                          </a:solidFill>
                        </a:rPr>
                        <a:t>Gūžas kaula lūzumi biežāk sastopami sievietēm, kas ir uzņēmīgākas pret osteoporozi (vāji un trausli kauli)</a:t>
                      </a:r>
                    </a:p>
                    <a:p>
                      <a:pPr marL="342900" lvl="0" indent="-342900">
                        <a:lnSpc>
                          <a:spcPct val="115000"/>
                        </a:lnSpc>
                        <a:spcAft>
                          <a:spcPts val="0"/>
                        </a:spcAft>
                        <a:buFont typeface="Calibri"/>
                        <a:buChar char="•"/>
                      </a:pPr>
                      <a:r>
                        <a:rPr lang="lv-LV" sz="2000">
                          <a:solidFill>
                            <a:schemeClr val="tx1"/>
                          </a:solidFill>
                        </a:rPr>
                        <a:t>Galvas, mugurkaula, zobu, vaigu kaulu vai žokļu lūzumi, visticamāk, ir vardarbības rezultātā gūtas traumas, iepretim gūžas, plaukstas locītavu vai mugurkaula lūzumiem</a:t>
                      </a:r>
                    </a:p>
                    <a:p>
                      <a:pPr marL="342900" lvl="0" indent="-342900">
                        <a:lnSpc>
                          <a:spcPct val="115000"/>
                        </a:lnSpc>
                        <a:spcAft>
                          <a:spcPts val="0"/>
                        </a:spcAft>
                        <a:buFont typeface="Calibri"/>
                        <a:buChar char="•"/>
                      </a:pPr>
                      <a:r>
                        <a:rPr lang="lv-LV" sz="2000">
                          <a:solidFill>
                            <a:schemeClr val="tx1"/>
                          </a:solidFill>
                        </a:rPr>
                        <a:t>Neizskaidroti lūzumi</a:t>
                      </a:r>
                    </a:p>
                    <a:p>
                      <a:pPr marL="342900" lvl="0" indent="-342900">
                        <a:lnSpc>
                          <a:spcPct val="115000"/>
                        </a:lnSpc>
                        <a:spcAft>
                          <a:spcPts val="0"/>
                        </a:spcAft>
                        <a:buFont typeface="Arial"/>
                        <a:buChar char="•"/>
                        <a:tabLst>
                          <a:tab pos="457200" algn="l"/>
                        </a:tabLst>
                      </a:pPr>
                      <a:r>
                        <a:rPr lang="lv-LV" sz="2000">
                          <a:solidFill>
                            <a:schemeClr val="tx1"/>
                          </a:solidFill>
                        </a:rPr>
                        <a:t>Citi lūzumi, kas ir pretrunīgi ziņotajai informācijai un līdzpastāvošajiem akūtajiem vai hroniskajiem ievainojumiem </a:t>
                      </a:r>
                    </a:p>
                    <a:p>
                      <a:pPr>
                        <a:lnSpc>
                          <a:spcPct val="115000"/>
                        </a:lnSpc>
                        <a:spcAft>
                          <a:spcPts val="0"/>
                        </a:spcAft>
                      </a:pPr>
                      <a:r>
                        <a:rPr lang="lv-LV" sz="1100">
                          <a:solidFill>
                            <a:schemeClr val="tx1"/>
                          </a:solidFill>
                        </a:rPr>
                        <a:t> </a:t>
                      </a:r>
                    </a:p>
                    <a:p>
                      <a:pPr>
                        <a:lnSpc>
                          <a:spcPct val="115000"/>
                        </a:lnSpc>
                        <a:spcAft>
                          <a:spcPts val="0"/>
                        </a:spcAft>
                      </a:pPr>
                      <a:r>
                        <a:rPr lang="lv-LV" sz="1100">
                          <a:solidFill>
                            <a:schemeClr val="tx1"/>
                          </a:solidFill>
                        </a:rPr>
                        <a:t> </a:t>
                      </a:r>
                    </a:p>
                    <a:p>
                      <a:pPr>
                        <a:lnSpc>
                          <a:spcPct val="115000"/>
                        </a:lnSpc>
                        <a:spcAft>
                          <a:spcPts val="0"/>
                        </a:spcAft>
                      </a:pPr>
                      <a:r>
                        <a:rPr lang="lv-LV" sz="1100">
                          <a:solidFill>
                            <a:schemeClr val="tx1"/>
                          </a:solidFill>
                        </a:rPr>
                        <a:t> </a:t>
                      </a:r>
                    </a:p>
                  </a:txBody>
                  <a:tcPr marL="68580" marR="68580" marT="0" marB="0"/>
                </a:tc>
                <a:tc>
                  <a:txBody>
                    <a:bodyPr/>
                    <a:lstStyle/>
                    <a:p>
                      <a:pPr marL="342900" lvl="0" indent="-342900">
                        <a:lnSpc>
                          <a:spcPct val="115000"/>
                        </a:lnSpc>
                        <a:spcAft>
                          <a:spcPts val="0"/>
                        </a:spcAft>
                        <a:buFont typeface="Arial"/>
                        <a:buChar char="•"/>
                        <a:tabLst>
                          <a:tab pos="457200" algn="l"/>
                        </a:tabLst>
                      </a:pPr>
                      <a:r>
                        <a:rPr lang="lv-LV" sz="2000" b="1">
                          <a:solidFill>
                            <a:schemeClr val="tx1"/>
                          </a:solidFill>
                        </a:rPr>
                        <a:t>Trūkst kriminālistikas datu par lūzumiem vecāka gadagājuma pieaugušajiem</a:t>
                      </a:r>
                    </a:p>
                    <a:p>
                      <a:pPr marL="342900" lvl="0" indent="-342900">
                        <a:lnSpc>
                          <a:spcPct val="115000"/>
                        </a:lnSpc>
                        <a:spcAft>
                          <a:spcPts val="0"/>
                        </a:spcAft>
                        <a:buFont typeface="Arial"/>
                        <a:buChar char="•"/>
                        <a:tabLst>
                          <a:tab pos="457200" algn="l"/>
                        </a:tabLst>
                      </a:pPr>
                      <a:r>
                        <a:rPr lang="lv-LV" sz="2000" b="1">
                          <a:solidFill>
                            <a:schemeClr val="tx1"/>
                          </a:solidFill>
                        </a:rPr>
                        <a:t>Ar vecumu saistītas izmaiņas</a:t>
                      </a:r>
                    </a:p>
                    <a:p>
                      <a:pPr marL="742950" lvl="1" indent="-285750">
                        <a:lnSpc>
                          <a:spcPct val="115000"/>
                        </a:lnSpc>
                        <a:spcAft>
                          <a:spcPts val="0"/>
                        </a:spcAft>
                        <a:buFont typeface="Arial"/>
                        <a:buChar char="–"/>
                        <a:tabLst>
                          <a:tab pos="685800" algn="l"/>
                        </a:tabLst>
                      </a:pPr>
                      <a:r>
                        <a:rPr lang="lv-LV" sz="2000" b="1">
                          <a:solidFill>
                            <a:schemeClr val="tx1"/>
                          </a:solidFill>
                        </a:rPr>
                        <a:t>Vecāka gadagājuma cilvēku kauli ir plānāki un mazāk blīvi</a:t>
                      </a:r>
                    </a:p>
                    <a:p>
                      <a:pPr marL="742950" lvl="1" indent="-285750">
                        <a:lnSpc>
                          <a:spcPct val="115000"/>
                        </a:lnSpc>
                        <a:spcAft>
                          <a:spcPts val="0"/>
                        </a:spcAft>
                        <a:buFont typeface="Arial"/>
                        <a:buChar char="–"/>
                        <a:tabLst>
                          <a:tab pos="914400" algn="l"/>
                        </a:tabLst>
                      </a:pPr>
                      <a:r>
                        <a:rPr lang="lv-LV" sz="2000" b="1">
                          <a:solidFill>
                            <a:schemeClr val="tx1"/>
                          </a:solidFill>
                        </a:rPr>
                        <a:t>Osteoporoze un citas kaulu slimības</a:t>
                      </a:r>
                    </a:p>
                    <a:p>
                      <a:pPr marL="742950" lvl="1" indent="-285750">
                        <a:lnSpc>
                          <a:spcPct val="115000"/>
                        </a:lnSpc>
                        <a:spcAft>
                          <a:spcPts val="0"/>
                        </a:spcAft>
                        <a:buFont typeface="Arial"/>
                        <a:buChar char="–"/>
                        <a:tabLst>
                          <a:tab pos="914400" algn="l"/>
                        </a:tabLst>
                      </a:pPr>
                      <a:r>
                        <a:rPr lang="lv-LV" sz="2000" b="1">
                          <a:solidFill>
                            <a:schemeClr val="tx1"/>
                          </a:solidFill>
                        </a:rPr>
                        <a:t>Zināms, ka spontāni rodas divu veidu kaulu lūzumi: skriemeļu lūzumi vecāka gadagājuma sievietēm ar osteoporozi un gūžas kaula lūzumi. </a:t>
                      </a:r>
                    </a:p>
                    <a:p>
                      <a:pPr marL="342900" lvl="0" indent="-342900">
                        <a:lnSpc>
                          <a:spcPct val="115000"/>
                        </a:lnSpc>
                        <a:spcAft>
                          <a:spcPts val="0"/>
                        </a:spcAft>
                        <a:buFont typeface="Arial"/>
                        <a:buChar char="•"/>
                        <a:tabLst>
                          <a:tab pos="457200" algn="l"/>
                        </a:tabLst>
                      </a:pPr>
                      <a:r>
                        <a:rPr lang="lv-LV" sz="2000" b="1">
                          <a:solidFill>
                            <a:schemeClr val="tx1"/>
                          </a:solidFill>
                        </a:rPr>
                        <a:t>Slikts uzturs</a:t>
                      </a:r>
                    </a:p>
                    <a:p>
                      <a:pPr marL="342900" lvl="0" indent="-342900">
                        <a:lnSpc>
                          <a:spcPct val="115000"/>
                        </a:lnSpc>
                        <a:spcAft>
                          <a:spcPts val="0"/>
                        </a:spcAft>
                        <a:buFont typeface="Arial"/>
                        <a:buChar char="•"/>
                        <a:tabLst>
                          <a:tab pos="457200" algn="l"/>
                        </a:tabLst>
                      </a:pPr>
                      <a:r>
                        <a:rPr lang="lv-LV" sz="2000" b="1">
                          <a:solidFill>
                            <a:schemeClr val="tx1"/>
                          </a:solidFill>
                        </a:rPr>
                        <a:t>D vitamīna trūkums</a:t>
                      </a:r>
                    </a:p>
                    <a:p>
                      <a:pPr marL="342900" lvl="0" indent="-342900">
                        <a:lnSpc>
                          <a:spcPct val="115000"/>
                        </a:lnSpc>
                        <a:spcAft>
                          <a:spcPts val="0"/>
                        </a:spcAft>
                        <a:buFont typeface="Arial"/>
                        <a:buChar char="•"/>
                        <a:tabLst>
                          <a:tab pos="457200" algn="l"/>
                        </a:tabLst>
                      </a:pPr>
                      <a:r>
                        <a:rPr lang="lv-LV" sz="2000" b="1">
                          <a:solidFill>
                            <a:schemeClr val="tx1"/>
                          </a:solidFill>
                        </a:rPr>
                        <a:t>Alkoholisms</a:t>
                      </a:r>
                    </a:p>
                    <a:p>
                      <a:pPr marL="342900" lvl="0" indent="-342900">
                        <a:lnSpc>
                          <a:spcPct val="115000"/>
                        </a:lnSpc>
                        <a:spcAft>
                          <a:spcPts val="0"/>
                        </a:spcAft>
                        <a:buFont typeface="Arial"/>
                        <a:buChar char="•"/>
                        <a:tabLst>
                          <a:tab pos="457200" algn="l"/>
                        </a:tabLst>
                      </a:pPr>
                      <a:r>
                        <a:rPr lang="lv-LV" sz="2000" b="1">
                          <a:solidFill>
                            <a:schemeClr val="tx1"/>
                          </a:solidFill>
                        </a:rPr>
                        <a:t>Ar vecumu saistīts hormonu deficīts</a:t>
                      </a:r>
                    </a:p>
                    <a:p>
                      <a:pPr marL="342900" lvl="0" indent="-342900">
                        <a:lnSpc>
                          <a:spcPct val="115000"/>
                        </a:lnSpc>
                        <a:spcAft>
                          <a:spcPts val="0"/>
                        </a:spcAft>
                        <a:buFont typeface="Arial"/>
                        <a:buChar char="•"/>
                        <a:tabLst>
                          <a:tab pos="457200" algn="l"/>
                        </a:tabLst>
                      </a:pPr>
                      <a:r>
                        <a:rPr lang="lv-LV" sz="2000" b="1">
                          <a:solidFill>
                            <a:schemeClr val="tx1"/>
                          </a:solidFill>
                        </a:rPr>
                        <a:t>Vēzis, kas uzbrūk kauliem </a:t>
                      </a:r>
                    </a:p>
                    <a:p>
                      <a:pPr>
                        <a:lnSpc>
                          <a:spcPct val="115000"/>
                        </a:lnSpc>
                        <a:spcAft>
                          <a:spcPts val="0"/>
                        </a:spcAft>
                      </a:pPr>
                      <a:r>
                        <a:rPr lang="lv-LV" sz="2000" b="1">
                          <a:solidFill>
                            <a:schemeClr val="tx1"/>
                          </a:solidFill>
                        </a:rPr>
                        <a:t>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968155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213019324"/>
              </p:ext>
            </p:extLst>
          </p:nvPr>
        </p:nvGraphicFramePr>
        <p:xfrm>
          <a:off x="2013995" y="0"/>
          <a:ext cx="8461094" cy="6858000"/>
        </p:xfrm>
        <a:graphic>
          <a:graphicData uri="http://schemas.openxmlformats.org/drawingml/2006/table">
            <a:tbl>
              <a:tblPr firstRow="1" firstCol="1" bandRow="1">
                <a:tableStyleId>{08FB837D-C827-4EFA-A057-4D05807E0F7C}</a:tableStyleId>
              </a:tblPr>
              <a:tblGrid>
                <a:gridCol w="4230547">
                  <a:extLst>
                    <a:ext uri="{9D8B030D-6E8A-4147-A177-3AD203B41FA5}">
                      <a16:colId xmlns:a16="http://schemas.microsoft.com/office/drawing/2014/main" xmlns="" val="20000"/>
                    </a:ext>
                  </a:extLst>
                </a:gridCol>
                <a:gridCol w="4230547">
                  <a:extLst>
                    <a:ext uri="{9D8B030D-6E8A-4147-A177-3AD203B41FA5}">
                      <a16:colId xmlns:a16="http://schemas.microsoft.com/office/drawing/2014/main" xmlns="" val="20001"/>
                    </a:ext>
                  </a:extLst>
                </a:gridCol>
              </a:tblGrid>
              <a:tr h="1243142">
                <a:tc>
                  <a:txBody>
                    <a:bodyPr/>
                    <a:lstStyle/>
                    <a:p>
                      <a:pPr>
                        <a:lnSpc>
                          <a:spcPct val="115000"/>
                        </a:lnSpc>
                        <a:spcAft>
                          <a:spcPts val="0"/>
                        </a:spcAft>
                      </a:pPr>
                      <a:r>
                        <a:rPr lang="lv-LV" sz="2000" b="1">
                          <a:solidFill>
                            <a:schemeClr val="tx1"/>
                          </a:solidFill>
                        </a:rPr>
                        <a:t>Klīniskās un kriminālistikas fiziskās vardarbības pazīmes</a:t>
                      </a:r>
                    </a:p>
                    <a:p>
                      <a:pPr>
                        <a:lnSpc>
                          <a:spcPct val="115000"/>
                        </a:lnSpc>
                        <a:spcAft>
                          <a:spcPts val="0"/>
                        </a:spcAft>
                      </a:pPr>
                      <a:r>
                        <a:rPr lang="lv-LV" sz="2000" b="1">
                          <a:solidFill>
                            <a:schemeClr val="tx1"/>
                          </a:solidFill>
                        </a:rPr>
                        <a:t>Apdegumi</a:t>
                      </a:r>
                    </a:p>
                  </a:txBody>
                  <a:tcPr marL="68580" marR="68580" marT="0" marB="0"/>
                </a:tc>
                <a:tc>
                  <a:txBody>
                    <a:bodyPr/>
                    <a:lstStyle/>
                    <a:p>
                      <a:pPr>
                        <a:lnSpc>
                          <a:spcPct val="115000"/>
                        </a:lnSpc>
                        <a:spcAft>
                          <a:spcPts val="0"/>
                        </a:spcAft>
                      </a:pPr>
                      <a:r>
                        <a:rPr lang="lv-LV" sz="2000" b="1">
                          <a:solidFill>
                            <a:schemeClr val="tx1"/>
                          </a:solidFill>
                        </a:rPr>
                        <a:t>Grūtības, novērtējot vecāka gadagājuma upurus</a:t>
                      </a:r>
                    </a:p>
                    <a:p>
                      <a:pPr>
                        <a:lnSpc>
                          <a:spcPct val="115000"/>
                        </a:lnSpc>
                        <a:spcAft>
                          <a:spcPts val="0"/>
                        </a:spcAft>
                      </a:pPr>
                      <a:r>
                        <a:rPr lang="lv-LV" sz="2000" b="1">
                          <a:solidFill>
                            <a:schemeClr val="tx1"/>
                          </a:solidFill>
                        </a:rPr>
                        <a:t> </a:t>
                      </a:r>
                    </a:p>
                  </a:txBody>
                  <a:tcPr marL="68580" marR="68580" marT="0" marB="0"/>
                </a:tc>
                <a:extLst>
                  <a:ext uri="{0D108BD9-81ED-4DB2-BD59-A6C34878D82A}">
                    <a16:rowId xmlns:a16="http://schemas.microsoft.com/office/drawing/2014/main" xmlns="" val="10000"/>
                  </a:ext>
                </a:extLst>
              </a:tr>
              <a:tr h="5614858">
                <a:tc>
                  <a:txBody>
                    <a:bodyPr/>
                    <a:lstStyle/>
                    <a:p>
                      <a:pPr marL="342900" lvl="0" indent="-342900">
                        <a:lnSpc>
                          <a:spcPct val="115000"/>
                        </a:lnSpc>
                        <a:spcAft>
                          <a:spcPts val="0"/>
                        </a:spcAft>
                        <a:buFont typeface="Arial"/>
                        <a:buChar char="•"/>
                        <a:tabLst>
                          <a:tab pos="457200" algn="l"/>
                        </a:tabLst>
                      </a:pPr>
                      <a:r>
                        <a:rPr lang="lv-LV" sz="2000" b="1">
                          <a:solidFill>
                            <a:schemeClr val="tx1"/>
                          </a:solidFill>
                        </a:rPr>
                        <a:t>Karsta šķidruma vai tvaika radīti apdegumi uz jebkuras mīksto audu zonas, kur saskare ar karstiem objektiem ir maz ticama (piemēram, plaukstas virspuse, pēdas, sēžamvieta, mugura)</a:t>
                      </a:r>
                    </a:p>
                    <a:p>
                      <a:pPr marL="342900" lvl="0" indent="-342900">
                        <a:lnSpc>
                          <a:spcPct val="115000"/>
                        </a:lnSpc>
                        <a:spcAft>
                          <a:spcPts val="0"/>
                        </a:spcAft>
                        <a:buFont typeface="Arial"/>
                        <a:buChar char="•"/>
                        <a:tabLst>
                          <a:tab pos="457200" algn="l"/>
                        </a:tabLst>
                      </a:pPr>
                      <a:r>
                        <a:rPr lang="lv-LV" sz="2000" b="1">
                          <a:solidFill>
                            <a:schemeClr val="tx1"/>
                          </a:solidFill>
                        </a:rPr>
                        <a:t>Apdegumi, īpaši tādi, kas atgādina plaukstas vai cigarešu apdegumus, liekot ievainojumiem izskatīties pēc vardarbības</a:t>
                      </a:r>
                    </a:p>
                    <a:p>
                      <a:pPr marL="342900" lvl="0" indent="-342900">
                        <a:lnSpc>
                          <a:spcPct val="115000"/>
                        </a:lnSpc>
                        <a:spcAft>
                          <a:spcPts val="0"/>
                        </a:spcAft>
                        <a:buFont typeface="Arial"/>
                        <a:buChar char="•"/>
                        <a:tabLst>
                          <a:tab pos="457200" algn="l"/>
                        </a:tabLst>
                      </a:pPr>
                      <a:r>
                        <a:rPr lang="lv-LV" sz="2000" b="1">
                          <a:solidFill>
                            <a:schemeClr val="tx1"/>
                          </a:solidFill>
                        </a:rPr>
                        <a:t>Cēlonis var būt arī pārāk karsts ūdens, kas tecināts apzināti, mazgājot vecāka gadagājuma cilvēku</a:t>
                      </a:r>
                    </a:p>
                    <a:p>
                      <a:pPr>
                        <a:lnSpc>
                          <a:spcPct val="115000"/>
                        </a:lnSpc>
                        <a:spcAft>
                          <a:spcPts val="0"/>
                        </a:spcAft>
                      </a:pPr>
                      <a:r>
                        <a:rPr lang="lv-LV" sz="1100" b="1">
                          <a:solidFill>
                            <a:schemeClr val="tx1"/>
                          </a:solidFill>
                        </a:rPr>
                        <a:t>( </a:t>
                      </a:r>
                    </a:p>
                  </a:txBody>
                  <a:tcPr marL="68580" marR="68580" marT="0" marB="0"/>
                </a:tc>
                <a:tc>
                  <a:txBody>
                    <a:bodyPr/>
                    <a:lstStyle/>
                    <a:p>
                      <a:pPr>
                        <a:lnSpc>
                          <a:spcPct val="115000"/>
                        </a:lnSpc>
                        <a:spcAft>
                          <a:spcPts val="0"/>
                        </a:spcAft>
                      </a:pPr>
                      <a:r>
                        <a:rPr lang="lv-LV" sz="2000" b="1">
                          <a:solidFill>
                            <a:schemeClr val="tx1"/>
                          </a:solidFill>
                        </a:rPr>
                        <a:t>Vecāka gadagājuma cilvēka apdegumi var arī liecināt par vardarbību vai nolaidību.</a:t>
                      </a:r>
                    </a:p>
                    <a:p>
                      <a:pPr>
                        <a:lnSpc>
                          <a:spcPct val="115000"/>
                        </a:lnSpc>
                        <a:spcAft>
                          <a:spcPts val="0"/>
                        </a:spcAft>
                      </a:pPr>
                      <a:r>
                        <a:rPr lang="lv-LV" sz="2000" b="1">
                          <a:solidFill>
                            <a:schemeClr val="tx1"/>
                          </a:solidFill>
                        </a:rPr>
                        <a:t>Būtisks ir apdeguma izmērs, atrašanās vieta, forma, raksts un ar to saistītais skaidrojums</a:t>
                      </a:r>
                    </a:p>
                    <a:p>
                      <a:pPr>
                        <a:lnSpc>
                          <a:spcPct val="115000"/>
                        </a:lnSpc>
                        <a:spcAft>
                          <a:spcPts val="0"/>
                        </a:spcAft>
                      </a:pPr>
                      <a:r>
                        <a:rPr lang="lv-LV" sz="2000" b="1">
                          <a:solidFill>
                            <a:schemeClr val="tx1"/>
                          </a:solidFill>
                        </a:rPr>
                        <a:t>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5614384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3349020411"/>
              </p:ext>
            </p:extLst>
          </p:nvPr>
        </p:nvGraphicFramePr>
        <p:xfrm>
          <a:off x="1921396" y="0"/>
          <a:ext cx="8624964" cy="6893111"/>
        </p:xfrm>
        <a:graphic>
          <a:graphicData uri="http://schemas.openxmlformats.org/drawingml/2006/table">
            <a:tbl>
              <a:tblPr firstRow="1" firstCol="1" bandRow="1">
                <a:tableStyleId>{08FB837D-C827-4EFA-A057-4D05807E0F7C}</a:tableStyleId>
              </a:tblPr>
              <a:tblGrid>
                <a:gridCol w="4312482">
                  <a:extLst>
                    <a:ext uri="{9D8B030D-6E8A-4147-A177-3AD203B41FA5}">
                      <a16:colId xmlns:a16="http://schemas.microsoft.com/office/drawing/2014/main" xmlns="" val="20000"/>
                    </a:ext>
                  </a:extLst>
                </a:gridCol>
                <a:gridCol w="4312482">
                  <a:extLst>
                    <a:ext uri="{9D8B030D-6E8A-4147-A177-3AD203B41FA5}">
                      <a16:colId xmlns:a16="http://schemas.microsoft.com/office/drawing/2014/main" xmlns="" val="20001"/>
                    </a:ext>
                  </a:extLst>
                </a:gridCol>
              </a:tblGrid>
              <a:tr h="1068256">
                <a:tc>
                  <a:txBody>
                    <a:bodyPr/>
                    <a:lstStyle/>
                    <a:p>
                      <a:pPr>
                        <a:lnSpc>
                          <a:spcPct val="115000"/>
                        </a:lnSpc>
                        <a:spcAft>
                          <a:spcPts val="0"/>
                        </a:spcAft>
                      </a:pPr>
                      <a:r>
                        <a:rPr lang="lv-LV" sz="2000" b="1">
                          <a:solidFill>
                            <a:schemeClr val="tx1"/>
                          </a:solidFill>
                        </a:rPr>
                        <a:t>Klīniskās un kriminālistikas fiziskās vardarbības pazīmes</a:t>
                      </a:r>
                    </a:p>
                    <a:p>
                      <a:pPr>
                        <a:lnSpc>
                          <a:spcPct val="115000"/>
                        </a:lnSpc>
                        <a:spcAft>
                          <a:spcPts val="0"/>
                        </a:spcAft>
                      </a:pPr>
                      <a:r>
                        <a:rPr lang="lv-LV" sz="2000" b="1">
                          <a:solidFill>
                            <a:schemeClr val="tx1"/>
                          </a:solidFill>
                        </a:rPr>
                        <a:t>Nobrāzumi un plēstas brūces </a:t>
                      </a:r>
                    </a:p>
                  </a:txBody>
                  <a:tcPr marL="68580" marR="68580" marT="0" marB="0"/>
                </a:tc>
                <a:tc>
                  <a:txBody>
                    <a:bodyPr/>
                    <a:lstStyle/>
                    <a:p>
                      <a:pPr>
                        <a:lnSpc>
                          <a:spcPct val="115000"/>
                        </a:lnSpc>
                        <a:spcAft>
                          <a:spcPts val="0"/>
                        </a:spcAft>
                      </a:pPr>
                      <a:r>
                        <a:rPr lang="lv-LV" sz="2000" b="1">
                          <a:solidFill>
                            <a:schemeClr val="tx1"/>
                          </a:solidFill>
                        </a:rPr>
                        <a:t>Grūtības, novērtējot vecāka gadagājuma upurus</a:t>
                      </a:r>
                    </a:p>
                    <a:p>
                      <a:pPr>
                        <a:lnSpc>
                          <a:spcPct val="115000"/>
                        </a:lnSpc>
                        <a:spcAft>
                          <a:spcPts val="0"/>
                        </a:spcAft>
                      </a:pPr>
                      <a:r>
                        <a:rPr lang="lv-LV" sz="2000" b="1">
                          <a:solidFill>
                            <a:schemeClr val="tx1"/>
                          </a:solidFill>
                        </a:rPr>
                        <a:t> </a:t>
                      </a:r>
                    </a:p>
                  </a:txBody>
                  <a:tcPr marL="68580" marR="68580" marT="0" marB="0"/>
                </a:tc>
                <a:extLst>
                  <a:ext uri="{0D108BD9-81ED-4DB2-BD59-A6C34878D82A}">
                    <a16:rowId xmlns:a16="http://schemas.microsoft.com/office/drawing/2014/main" xmlns="" val="10000"/>
                  </a:ext>
                </a:extLst>
              </a:tr>
              <a:tr h="5789744">
                <a:tc>
                  <a:txBody>
                    <a:bodyPr/>
                    <a:lstStyle/>
                    <a:p>
                      <a:pPr marL="342900" lvl="0" indent="-342900">
                        <a:lnSpc>
                          <a:spcPct val="115000"/>
                        </a:lnSpc>
                        <a:spcAft>
                          <a:spcPts val="0"/>
                        </a:spcAft>
                        <a:buFont typeface="Arial"/>
                        <a:buChar char="•"/>
                        <a:tabLst>
                          <a:tab pos="457200" algn="l"/>
                        </a:tabLst>
                      </a:pPr>
                      <a:r>
                        <a:rPr lang="lv-LV" sz="2000" b="1">
                          <a:solidFill>
                            <a:schemeClr val="tx1"/>
                          </a:solidFill>
                        </a:rPr>
                        <a:t>Visbiežāk sastopamās plēstās brūces vecāka gadagājuma cilvēkiem ir plīsumi ādā</a:t>
                      </a:r>
                    </a:p>
                    <a:p>
                      <a:pPr marL="342900" lvl="0" indent="-342900">
                        <a:lnSpc>
                          <a:spcPct val="115000"/>
                        </a:lnSpc>
                        <a:spcAft>
                          <a:spcPts val="0"/>
                        </a:spcAft>
                        <a:buFont typeface="Arial"/>
                        <a:buChar char="•"/>
                        <a:tabLst>
                          <a:tab pos="457200" algn="l"/>
                        </a:tabLst>
                      </a:pPr>
                      <a:r>
                        <a:rPr lang="lv-LV" sz="2000" b="1">
                          <a:solidFill>
                            <a:schemeClr val="tx1"/>
                          </a:solidFill>
                        </a:rPr>
                        <a:t>Vairākiem plīsumiem vai plīsumiem vietās, kas nav uz rokām un kājām, vajadzētu radīt aizdomas</a:t>
                      </a:r>
                    </a:p>
                    <a:p>
                      <a:pPr marL="342900" lvl="0" indent="-342900">
                        <a:lnSpc>
                          <a:spcPct val="115000"/>
                        </a:lnSpc>
                        <a:spcAft>
                          <a:spcPts val="0"/>
                        </a:spcAft>
                        <a:buFont typeface="Arial"/>
                        <a:buChar char="•"/>
                        <a:tabLst>
                          <a:tab pos="457200" algn="l"/>
                        </a:tabLst>
                      </a:pPr>
                      <a:r>
                        <a:rPr lang="lv-LV" sz="2000" b="1">
                          <a:solidFill>
                            <a:schemeClr val="tx1"/>
                          </a:solidFill>
                        </a:rPr>
                        <a:t>Vairākiem plīsumiem vai plīsumiem vietās, kas nav uz rokām un kājām, vajadzētu radīt aizdomas par fizisku vardarbību</a:t>
                      </a:r>
                    </a:p>
                    <a:p>
                      <a:pPr marL="342900" lvl="0" indent="-342900">
                        <a:lnSpc>
                          <a:spcPct val="115000"/>
                        </a:lnSpc>
                        <a:spcAft>
                          <a:spcPts val="0"/>
                        </a:spcAft>
                        <a:buFont typeface="Arial"/>
                        <a:buChar char="•"/>
                        <a:tabLst>
                          <a:tab pos="457200" algn="l"/>
                        </a:tabLst>
                      </a:pPr>
                      <a:r>
                        <a:rPr lang="lv-LV" sz="2000" b="1">
                          <a:solidFill>
                            <a:schemeClr val="tx1"/>
                          </a:solidFill>
                        </a:rPr>
                        <a:t>Nobrāzumi un plēstas brūces pārsvarā novēroti gadījumos, kuros notikusi vardarbība, tomēr tās var būt arī aprūpētāja nolaidības pazīmes</a:t>
                      </a:r>
                    </a:p>
                    <a:p>
                      <a:pPr marL="457200">
                        <a:lnSpc>
                          <a:spcPct val="115000"/>
                        </a:lnSpc>
                        <a:spcAft>
                          <a:spcPts val="0"/>
                        </a:spcAft>
                      </a:pPr>
                      <a:r>
                        <a:rPr lang="lv-LV" sz="1100" b="1">
                          <a:solidFill>
                            <a:schemeClr val="tx1"/>
                          </a:solidFill>
                        </a:rPr>
                        <a:t> </a:t>
                      </a:r>
                    </a:p>
                    <a:p>
                      <a:pPr marL="457200">
                        <a:lnSpc>
                          <a:spcPct val="115000"/>
                        </a:lnSpc>
                        <a:spcAft>
                          <a:spcPts val="0"/>
                        </a:spcAft>
                      </a:pPr>
                      <a:r>
                        <a:rPr lang="lv-LV" sz="1100" b="1">
                          <a:solidFill>
                            <a:schemeClr val="tx1"/>
                          </a:solidFill>
                        </a:rPr>
                        <a:t> </a:t>
                      </a:r>
                    </a:p>
                    <a:p>
                      <a:pPr>
                        <a:lnSpc>
                          <a:spcPct val="115000"/>
                        </a:lnSpc>
                        <a:spcAft>
                          <a:spcPts val="0"/>
                        </a:spcAft>
                      </a:pPr>
                      <a:r>
                        <a:rPr lang="lv-LV" sz="1100" b="1">
                          <a:solidFill>
                            <a:schemeClr val="tx1"/>
                          </a:solidFill>
                        </a:rPr>
                        <a:t> </a:t>
                      </a:r>
                    </a:p>
                  </a:txBody>
                  <a:tcPr marL="68580" marR="68580" marT="0" marB="0"/>
                </a:tc>
                <a:tc>
                  <a:txBody>
                    <a:bodyPr/>
                    <a:lstStyle/>
                    <a:p>
                      <a:pPr>
                        <a:lnSpc>
                          <a:spcPct val="115000"/>
                        </a:lnSpc>
                        <a:spcAft>
                          <a:spcPts val="0"/>
                        </a:spcAft>
                      </a:pPr>
                      <a:r>
                        <a:rPr lang="lv-LV" sz="2000" b="1">
                          <a:solidFill>
                            <a:schemeClr val="tx1"/>
                          </a:solidFill>
                        </a:rPr>
                        <a:t>Ādas plīsumi</a:t>
                      </a:r>
                    </a:p>
                    <a:p>
                      <a:pPr>
                        <a:lnSpc>
                          <a:spcPct val="115000"/>
                        </a:lnSpc>
                        <a:spcAft>
                          <a:spcPts val="0"/>
                        </a:spcAft>
                      </a:pPr>
                      <a:r>
                        <a:rPr lang="lv-LV" sz="2000" b="1">
                          <a:solidFill>
                            <a:schemeClr val="tx1"/>
                          </a:solidFill>
                        </a:rPr>
                        <a:t>Ar vecumu saistītas izmaiņas</a:t>
                      </a:r>
                    </a:p>
                    <a:p>
                      <a:pPr marL="342900" lvl="0" indent="-342900">
                        <a:lnSpc>
                          <a:spcPct val="115000"/>
                        </a:lnSpc>
                        <a:spcAft>
                          <a:spcPts val="0"/>
                        </a:spcAft>
                        <a:buFont typeface="Arial"/>
                        <a:buChar char="•"/>
                        <a:tabLst>
                          <a:tab pos="228600" algn="l"/>
                        </a:tabLst>
                      </a:pPr>
                      <a:r>
                        <a:rPr lang="lv-LV" sz="2000" b="1">
                          <a:solidFill>
                            <a:schemeClr val="tx1"/>
                          </a:solidFill>
                        </a:rPr>
                        <a:t>Ādas biezums un elastība samazinās ar vecumu</a:t>
                      </a:r>
                    </a:p>
                    <a:p>
                      <a:pPr marL="342900" lvl="0" indent="-342900">
                        <a:lnSpc>
                          <a:spcPct val="115000"/>
                        </a:lnSpc>
                        <a:spcAft>
                          <a:spcPts val="0"/>
                        </a:spcAft>
                        <a:buFont typeface="Arial"/>
                        <a:buChar char="•"/>
                        <a:tabLst>
                          <a:tab pos="228600" algn="l"/>
                        </a:tabLst>
                      </a:pPr>
                      <a:r>
                        <a:rPr lang="lv-LV" sz="2000" b="1">
                          <a:solidFill>
                            <a:schemeClr val="tx1"/>
                          </a:solidFill>
                        </a:rPr>
                        <a:t>asinsvadu kapilāri kļūst trauslāki, kas var izraisīt asinsvadu bojājumus, piemēram, izsitumus un senīlo purpuru</a:t>
                      </a:r>
                    </a:p>
                    <a:p>
                      <a:pPr marL="342900" lvl="0" indent="-342900">
                        <a:lnSpc>
                          <a:spcPct val="115000"/>
                        </a:lnSpc>
                        <a:spcAft>
                          <a:spcPts val="0"/>
                        </a:spcAft>
                        <a:buFont typeface="Calibri"/>
                        <a:buChar char="•"/>
                      </a:pPr>
                      <a:r>
                        <a:rPr lang="lv-LV" sz="2000" b="1">
                          <a:solidFill>
                            <a:schemeClr val="tx1"/>
                          </a:solidFill>
                        </a:rPr>
                        <a:t>Personām parasti ir ne vairāk, kā viens vai divi vienlaicīgi ādas plīsumi</a:t>
                      </a:r>
                    </a:p>
                    <a:p>
                      <a:pPr marL="342900" lvl="0" indent="-342900">
                        <a:lnSpc>
                          <a:spcPct val="115000"/>
                        </a:lnSpc>
                        <a:spcAft>
                          <a:spcPts val="0"/>
                        </a:spcAft>
                        <a:buFont typeface="Arial"/>
                        <a:buChar char="•"/>
                        <a:tabLst>
                          <a:tab pos="228600" algn="l"/>
                        </a:tabLst>
                      </a:pPr>
                      <a:r>
                        <a:rPr lang="lv-LV" sz="2000" b="1">
                          <a:solidFill>
                            <a:schemeClr val="tx1"/>
                          </a:solidFill>
                        </a:rPr>
                        <a:t>Izmaiņas ādā var izraisīt zāļu lietošana, piemēram, ilglaicīga kortikosteroīdu lietošana (to lieto, piemēram, ārstējot astmu)</a:t>
                      </a:r>
                    </a:p>
                    <a:p>
                      <a:pPr>
                        <a:lnSpc>
                          <a:spcPct val="115000"/>
                        </a:lnSpc>
                        <a:spcAft>
                          <a:spcPts val="0"/>
                        </a:spcAft>
                      </a:pPr>
                      <a:r>
                        <a:rPr lang="lv-LV" sz="2000" b="1">
                          <a:solidFill>
                            <a:schemeClr val="tx1"/>
                          </a:solidFill>
                        </a:rPr>
                        <a:t> </a:t>
                      </a:r>
                    </a:p>
                    <a:p>
                      <a:pPr>
                        <a:lnSpc>
                          <a:spcPct val="115000"/>
                        </a:lnSpc>
                        <a:spcAft>
                          <a:spcPts val="0"/>
                        </a:spcAft>
                      </a:pPr>
                      <a:r>
                        <a:rPr lang="lv-LV" sz="2000" b="1">
                          <a:solidFill>
                            <a:schemeClr val="tx1"/>
                          </a:solidFill>
                        </a:rPr>
                        <a:t>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5590108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2014969738"/>
              </p:ext>
            </p:extLst>
          </p:nvPr>
        </p:nvGraphicFramePr>
        <p:xfrm>
          <a:off x="1749810" y="0"/>
          <a:ext cx="8640960" cy="6858000"/>
        </p:xfrm>
        <a:graphic>
          <a:graphicData uri="http://schemas.openxmlformats.org/drawingml/2006/table">
            <a:tbl>
              <a:tblPr firstRow="1" firstCol="1" bandRow="1">
                <a:tableStyleId>{08FB837D-C827-4EFA-A057-4D05807E0F7C}</a:tableStyleId>
              </a:tblPr>
              <a:tblGrid>
                <a:gridCol w="4320480">
                  <a:extLst>
                    <a:ext uri="{9D8B030D-6E8A-4147-A177-3AD203B41FA5}">
                      <a16:colId xmlns:a16="http://schemas.microsoft.com/office/drawing/2014/main" xmlns="" val="20000"/>
                    </a:ext>
                  </a:extLst>
                </a:gridCol>
                <a:gridCol w="4320480">
                  <a:extLst>
                    <a:ext uri="{9D8B030D-6E8A-4147-A177-3AD203B41FA5}">
                      <a16:colId xmlns:a16="http://schemas.microsoft.com/office/drawing/2014/main" xmlns="" val="20001"/>
                    </a:ext>
                  </a:extLst>
                </a:gridCol>
              </a:tblGrid>
              <a:tr h="701137">
                <a:tc>
                  <a:txBody>
                    <a:bodyPr/>
                    <a:lstStyle/>
                    <a:p>
                      <a:pPr>
                        <a:lnSpc>
                          <a:spcPct val="115000"/>
                        </a:lnSpc>
                        <a:spcAft>
                          <a:spcPts val="0"/>
                        </a:spcAft>
                      </a:pPr>
                      <a:r>
                        <a:rPr lang="lv-LV" sz="1600" b="1" dirty="0">
                          <a:solidFill>
                            <a:schemeClr val="tx1"/>
                          </a:solidFill>
                        </a:rPr>
                        <a:t>Klīniskās un kriminālistikas nolaidības pazīmes</a:t>
                      </a:r>
                    </a:p>
                  </a:txBody>
                  <a:tcPr marL="68580" marR="68580" marT="0" marB="0"/>
                </a:tc>
                <a:tc>
                  <a:txBody>
                    <a:bodyPr/>
                    <a:lstStyle/>
                    <a:p>
                      <a:pPr>
                        <a:lnSpc>
                          <a:spcPct val="115000"/>
                        </a:lnSpc>
                        <a:spcAft>
                          <a:spcPts val="0"/>
                        </a:spcAft>
                      </a:pPr>
                      <a:r>
                        <a:rPr lang="lv-LV" sz="1600" b="1">
                          <a:solidFill>
                            <a:schemeClr val="tx1"/>
                          </a:solidFill>
                        </a:rPr>
                        <a:t>Grūtības, novērtējot vecāka gadagājuma upurus</a:t>
                      </a:r>
                    </a:p>
                  </a:txBody>
                  <a:tcPr marL="68580" marR="68580" marT="0" marB="0"/>
                </a:tc>
                <a:extLst>
                  <a:ext uri="{0D108BD9-81ED-4DB2-BD59-A6C34878D82A}">
                    <a16:rowId xmlns:a16="http://schemas.microsoft.com/office/drawing/2014/main" xmlns="" val="10000"/>
                  </a:ext>
                </a:extLst>
              </a:tr>
              <a:tr h="6156863">
                <a:tc>
                  <a:txBody>
                    <a:bodyPr/>
                    <a:lstStyle/>
                    <a:p>
                      <a:pPr marL="0" marR="0" lvl="0" indent="0" algn="l" defTabSz="914400" rtl="0" eaLnBrk="1" fontAlgn="auto" latinLnBrk="0" hangingPunct="1">
                        <a:lnSpc>
                          <a:spcPct val="115000"/>
                        </a:lnSpc>
                        <a:spcBef>
                          <a:spcPts val="0"/>
                        </a:spcBef>
                        <a:spcAft>
                          <a:spcPts val="0"/>
                        </a:spcAft>
                        <a:buClrTx/>
                        <a:buSzTx/>
                        <a:buFont typeface="Arial"/>
                        <a:buNone/>
                        <a:tabLst>
                          <a:tab pos="228600" algn="l"/>
                        </a:tabLst>
                        <a:defRPr/>
                      </a:pPr>
                      <a:r>
                        <a:rPr lang="lv-LV" sz="1600" b="1" dirty="0">
                          <a:solidFill>
                            <a:schemeClr val="tx1"/>
                          </a:solidFill>
                        </a:rPr>
                        <a:t>Izgulējumi</a:t>
                      </a:r>
                    </a:p>
                    <a:p>
                      <a:pPr marL="342900" lvl="0" indent="-342900">
                        <a:lnSpc>
                          <a:spcPct val="115000"/>
                        </a:lnSpc>
                        <a:spcAft>
                          <a:spcPts val="0"/>
                        </a:spcAft>
                        <a:buFont typeface="Arial"/>
                        <a:buChar char="–"/>
                        <a:tabLst>
                          <a:tab pos="228600" algn="l"/>
                        </a:tabLst>
                      </a:pPr>
                      <a:r>
                        <a:rPr lang="lv-LV" sz="1600" b="1" dirty="0">
                          <a:solidFill>
                            <a:schemeClr val="tx1"/>
                          </a:solidFill>
                        </a:rPr>
                        <a:t>Vairāki izgulējumi dažādās ķermeņa vietās </a:t>
                      </a:r>
                    </a:p>
                    <a:p>
                      <a:pPr marL="342900" lvl="0" indent="-342900">
                        <a:lnSpc>
                          <a:spcPct val="115000"/>
                        </a:lnSpc>
                        <a:spcAft>
                          <a:spcPts val="0"/>
                        </a:spcAft>
                        <a:buFont typeface="Arial"/>
                        <a:buChar char="–"/>
                        <a:tabLst>
                          <a:tab pos="228600" algn="l"/>
                        </a:tabLst>
                      </a:pPr>
                      <a:r>
                        <a:rPr lang="lv-LV" sz="1600" b="1" dirty="0">
                          <a:solidFill>
                            <a:schemeClr val="tx1"/>
                          </a:solidFill>
                        </a:rPr>
                        <a:t>lielas inficētas vai nepatīkami smakojošas vai </a:t>
                      </a:r>
                      <a:r>
                        <a:rPr lang="lv-LV" sz="1600" b="1" dirty="0" err="1">
                          <a:solidFill>
                            <a:schemeClr val="tx1"/>
                          </a:solidFill>
                        </a:rPr>
                        <a:t>nekrotiska</a:t>
                      </a:r>
                      <a:r>
                        <a:rPr lang="lv-LV" sz="1600" b="1" dirty="0">
                          <a:solidFill>
                            <a:schemeClr val="tx1"/>
                          </a:solidFill>
                        </a:rPr>
                        <a:t> čūlas, kas nav savlaicīgi aprūpētas      </a:t>
                      </a:r>
                    </a:p>
                    <a:p>
                      <a:pPr marL="342900" lvl="0" indent="-342900">
                        <a:lnSpc>
                          <a:spcPct val="115000"/>
                        </a:lnSpc>
                        <a:spcAft>
                          <a:spcPts val="0"/>
                        </a:spcAft>
                        <a:buFont typeface="Arial"/>
                        <a:buChar char="–"/>
                        <a:tabLst>
                          <a:tab pos="228600" algn="l"/>
                        </a:tabLst>
                      </a:pPr>
                      <a:r>
                        <a:rPr lang="lv-LV" sz="1600" b="1" dirty="0">
                          <a:solidFill>
                            <a:schemeClr val="tx1"/>
                          </a:solidFill>
                        </a:rPr>
                        <a:t>Vispārēji lieli inficēti vai </a:t>
                      </a:r>
                      <a:r>
                        <a:rPr lang="lv-LV" sz="1600" b="1" dirty="0" err="1">
                          <a:solidFill>
                            <a:schemeClr val="tx1"/>
                          </a:solidFill>
                        </a:rPr>
                        <a:t>nekrotiski</a:t>
                      </a:r>
                      <a:r>
                        <a:rPr lang="lv-LV" sz="1600" b="1" dirty="0">
                          <a:solidFill>
                            <a:schemeClr val="tx1"/>
                          </a:solidFill>
                        </a:rPr>
                        <a:t> izgulējumi, kā arī vairāki izgulējumi; vairāki dziļi izgulējumi var jo īpaši liecināt par nolaidību</a:t>
                      </a:r>
                    </a:p>
                    <a:p>
                      <a:pPr marL="342900" marR="0" lvl="0" indent="-342900" algn="l" defTabSz="914400" rtl="0" eaLnBrk="1" fontAlgn="auto" latinLnBrk="0" hangingPunct="1">
                        <a:lnSpc>
                          <a:spcPct val="115000"/>
                        </a:lnSpc>
                        <a:spcBef>
                          <a:spcPts val="0"/>
                        </a:spcBef>
                        <a:spcAft>
                          <a:spcPts val="0"/>
                        </a:spcAft>
                        <a:buClrTx/>
                        <a:buSzTx/>
                        <a:buFont typeface="Arial"/>
                        <a:buChar char="–"/>
                        <a:tabLst>
                          <a:tab pos="228600" algn="l"/>
                        </a:tabLst>
                        <a:defRPr/>
                      </a:pPr>
                      <a:r>
                        <a:rPr lang="lv-LV" sz="1600" b="1" dirty="0">
                          <a:solidFill>
                            <a:schemeClr val="tx1"/>
                          </a:solidFill>
                        </a:rPr>
                        <a:t>Izgulējumi visbiežāk sastopami uz krusta kaula, gūžas vai papēžiem</a:t>
                      </a:r>
                    </a:p>
                    <a:p>
                      <a:endParaRPr lang="en-US" sz="1600" b="1" dirty="0">
                        <a:solidFill>
                          <a:schemeClr val="tx1"/>
                        </a:solidFill>
                      </a:endParaRPr>
                    </a:p>
                    <a:p>
                      <a:r>
                        <a:rPr lang="lv-LV" sz="1600" b="1" dirty="0">
                          <a:solidFill>
                            <a:schemeClr val="tx1"/>
                          </a:solidFill>
                        </a:rPr>
                        <a:t>Nepietiekams uzturs vai neizskaidrojams svara zudums</a:t>
                      </a:r>
                    </a:p>
                    <a:p>
                      <a:endParaRPr lang="en-US" sz="1600" b="1" dirty="0">
                        <a:solidFill>
                          <a:schemeClr val="tx1"/>
                        </a:solidFill>
                      </a:endParaRPr>
                    </a:p>
                    <a:p>
                      <a:r>
                        <a:rPr lang="lv-LV" sz="1600" b="1" dirty="0" err="1">
                          <a:solidFill>
                            <a:schemeClr val="tx1"/>
                          </a:solidFill>
                        </a:rPr>
                        <a:t>Dehidrācija</a:t>
                      </a:r>
                      <a:endParaRPr lang="lv-LV" sz="1600" b="1" dirty="0">
                        <a:solidFill>
                          <a:schemeClr val="tx1"/>
                        </a:solidFill>
                      </a:endParaRPr>
                    </a:p>
                    <a:p>
                      <a:pPr marL="0" lvl="0" indent="0" algn="l" rtl="0">
                        <a:lnSpc>
                          <a:spcPct val="115000"/>
                        </a:lnSpc>
                        <a:spcAft>
                          <a:spcPts val="0"/>
                        </a:spcAft>
                        <a:buFont typeface="Arial"/>
                        <a:buNone/>
                        <a:tabLst>
                          <a:tab pos="228600" algn="l"/>
                        </a:tabLst>
                      </a:pPr>
                      <a:endParaRPr lang="en-GB" sz="1600" b="1" dirty="0">
                        <a:solidFill>
                          <a:schemeClr val="tx1"/>
                        </a:solidFill>
                        <a:effectLst/>
                      </a:endParaRPr>
                    </a:p>
                    <a:p>
                      <a:pPr>
                        <a:lnSpc>
                          <a:spcPct val="115000"/>
                        </a:lnSpc>
                        <a:spcAft>
                          <a:spcPts val="0"/>
                        </a:spcAft>
                      </a:pPr>
                      <a:r>
                        <a:rPr lang="lv-LV" sz="1600" b="1" dirty="0">
                          <a:solidFill>
                            <a:schemeClr val="tx1"/>
                          </a:solidFill>
                        </a:rPr>
                        <a:t> </a:t>
                      </a:r>
                    </a:p>
                    <a:p>
                      <a:pPr>
                        <a:lnSpc>
                          <a:spcPct val="115000"/>
                        </a:lnSpc>
                        <a:spcAft>
                          <a:spcPts val="0"/>
                        </a:spcAft>
                      </a:pPr>
                      <a:r>
                        <a:rPr lang="lv-LV" sz="1600" b="1" dirty="0">
                          <a:solidFill>
                            <a:schemeClr val="tx1"/>
                          </a:solidFill>
                        </a:rPr>
                        <a:t> </a:t>
                      </a:r>
                    </a:p>
                  </a:txBody>
                  <a:tcPr marL="68580" marR="68580" marT="0" marB="0"/>
                </a:tc>
                <a:tc>
                  <a:txBody>
                    <a:bodyPr/>
                    <a:lstStyle/>
                    <a:p>
                      <a:pPr>
                        <a:lnSpc>
                          <a:spcPct val="115000"/>
                        </a:lnSpc>
                        <a:spcAft>
                          <a:spcPts val="0"/>
                        </a:spcAft>
                      </a:pPr>
                      <a:r>
                        <a:rPr lang="lv-LV" sz="1600" b="1" dirty="0">
                          <a:solidFill>
                            <a:schemeClr val="tx1"/>
                          </a:solidFill>
                        </a:rPr>
                        <a:t>Izgulējumi/Ar vecumu saistītas izmaiņas</a:t>
                      </a:r>
                    </a:p>
                    <a:p>
                      <a:pPr marL="342900" lvl="0" indent="-342900">
                        <a:lnSpc>
                          <a:spcPct val="115000"/>
                        </a:lnSpc>
                        <a:spcAft>
                          <a:spcPts val="0"/>
                        </a:spcAft>
                        <a:buFont typeface="Arial"/>
                        <a:buChar char="•"/>
                        <a:tabLst>
                          <a:tab pos="457200" algn="l"/>
                        </a:tabLst>
                      </a:pPr>
                      <a:r>
                        <a:rPr lang="lv-LV" sz="1600" b="1" dirty="0">
                          <a:solidFill>
                            <a:schemeClr val="tx1"/>
                          </a:solidFill>
                        </a:rPr>
                        <a:t>Normāli novecojošai ādai ir salīdzinoši laba asins plūsma</a:t>
                      </a:r>
                    </a:p>
                    <a:p>
                      <a:pPr marL="342900" lvl="0" indent="-342900">
                        <a:lnSpc>
                          <a:spcPct val="115000"/>
                        </a:lnSpc>
                        <a:spcAft>
                          <a:spcPts val="0"/>
                        </a:spcAft>
                        <a:buFont typeface="Arial"/>
                        <a:buChar char="•"/>
                        <a:tabLst>
                          <a:tab pos="457200" algn="l"/>
                        </a:tabLst>
                      </a:pPr>
                      <a:r>
                        <a:rPr lang="lv-LV" sz="1600" b="1" dirty="0">
                          <a:solidFill>
                            <a:schemeClr val="tx1"/>
                          </a:solidFill>
                        </a:rPr>
                        <a:t>Vecāka gadagājuma cilvēkiem ar izgulējumiem saistītas slimības ir biežāk sastopamas ne tikai vecuma dēļ</a:t>
                      </a:r>
                    </a:p>
                    <a:p>
                      <a:pPr marL="342900" lvl="0" indent="-342900">
                        <a:lnSpc>
                          <a:spcPct val="115000"/>
                        </a:lnSpc>
                        <a:spcAft>
                          <a:spcPts val="0"/>
                        </a:spcAft>
                        <a:buFont typeface="Arial"/>
                        <a:buChar char="•"/>
                        <a:tabLst>
                          <a:tab pos="457200" algn="l"/>
                        </a:tabLst>
                      </a:pPr>
                      <a:r>
                        <a:rPr lang="lv-LV" sz="1600" b="1" dirty="0">
                          <a:solidFill>
                            <a:schemeClr val="tx1"/>
                          </a:solidFill>
                        </a:rPr>
                        <a:t>Izgulējumi visbiežāk sastopami medicīniski slimu vai kognitīvi traucētu personu vidū</a:t>
                      </a:r>
                    </a:p>
                    <a:p>
                      <a:pPr>
                        <a:lnSpc>
                          <a:spcPct val="115000"/>
                        </a:lnSpc>
                        <a:spcAft>
                          <a:spcPts val="0"/>
                        </a:spcAft>
                      </a:pPr>
                      <a:r>
                        <a:rPr lang="lv-LV" sz="1600" b="1" dirty="0">
                          <a:solidFill>
                            <a:schemeClr val="tx1"/>
                          </a:solidFill>
                        </a:rPr>
                        <a:t>Pastāv atšķirīgi viedokļi par to, kad izgulējums radies slimības dēļ, bet kad - nolaidības vai pat vardarbības dēļ</a:t>
                      </a:r>
                    </a:p>
                    <a:p>
                      <a:pPr>
                        <a:lnSpc>
                          <a:spcPct val="115000"/>
                        </a:lnSpc>
                        <a:spcAft>
                          <a:spcPts val="0"/>
                        </a:spcAft>
                      </a:pPr>
                      <a:r>
                        <a:rPr lang="lv-LV" sz="1600" b="1" dirty="0">
                          <a:solidFill>
                            <a:schemeClr val="tx1"/>
                          </a:solidFill>
                        </a:rPr>
                        <a:t>Izgulējumus var izraisīt šādi faktori: akūta saslimšana, asinsrites traucējumi, slikts uzturs vai slikta aprūpe</a:t>
                      </a:r>
                    </a:p>
                    <a:p>
                      <a:pPr marL="0" marR="0" lvl="1" indent="0" algn="l" defTabSz="914400" rtl="0" eaLnBrk="1" fontAlgn="auto" latinLnBrk="0" hangingPunct="1">
                        <a:lnSpc>
                          <a:spcPct val="115000"/>
                        </a:lnSpc>
                        <a:spcBef>
                          <a:spcPts val="0"/>
                        </a:spcBef>
                        <a:spcAft>
                          <a:spcPts val="0"/>
                        </a:spcAft>
                        <a:buClrTx/>
                        <a:buSzTx/>
                        <a:buFontTx/>
                        <a:buNone/>
                        <a:tabLst/>
                        <a:defRPr/>
                      </a:pPr>
                      <a:r>
                        <a:rPr lang="lv-LV" sz="1600" b="1" dirty="0">
                          <a:solidFill>
                            <a:schemeClr val="tx1"/>
                          </a:solidFill>
                        </a:rPr>
                        <a:t>Nepietiekams uzturs: Vecums samazina gan smaržu, gan garšu, kas, savukārt mazina apetīti</a:t>
                      </a:r>
                    </a:p>
                    <a:p>
                      <a:pPr marL="0" marR="0" lvl="1" indent="0" algn="l" defTabSz="914400" rtl="0" eaLnBrk="1" fontAlgn="auto" latinLnBrk="0" hangingPunct="1">
                        <a:lnSpc>
                          <a:spcPct val="115000"/>
                        </a:lnSpc>
                        <a:spcBef>
                          <a:spcPts val="0"/>
                        </a:spcBef>
                        <a:spcAft>
                          <a:spcPts val="0"/>
                        </a:spcAft>
                        <a:buClrTx/>
                        <a:buSzTx/>
                        <a:buFontTx/>
                        <a:buNone/>
                        <a:tabLst/>
                        <a:defRPr/>
                      </a:pPr>
                      <a:r>
                        <a:rPr lang="lv-LV" sz="1600" b="1" dirty="0" err="1">
                          <a:solidFill>
                            <a:schemeClr val="tx1"/>
                          </a:solidFill>
                        </a:rPr>
                        <a:t>Dehidrācija</a:t>
                      </a:r>
                      <a:r>
                        <a:rPr lang="lv-LV" sz="1600" b="1" dirty="0">
                          <a:solidFill>
                            <a:schemeClr val="tx1"/>
                          </a:solidFill>
                        </a:rPr>
                        <a:t>: Nav konkrētas pazīmes - var notikt, piemēram, slimības dēļ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968693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a:bodyPr>
          <a:lstStyle/>
          <a:p>
            <a:r>
              <a:rPr lang="lv-LV" sz="2800"/>
              <a:t>Klīniskās un kriminālistikas fiziskās vardarbības pazīmes</a:t>
            </a:r>
          </a:p>
        </p:txBody>
      </p:sp>
      <p:sp>
        <p:nvSpPr>
          <p:cNvPr id="3" name="Sisällön paikkamerkki 2"/>
          <p:cNvSpPr>
            <a:spLocks noGrp="1"/>
          </p:cNvSpPr>
          <p:nvPr>
            <p:ph idx="1"/>
          </p:nvPr>
        </p:nvSpPr>
        <p:spPr>
          <a:xfrm>
            <a:off x="1981200" y="1268761"/>
            <a:ext cx="8229600" cy="4857403"/>
          </a:xfrm>
        </p:spPr>
        <p:txBody>
          <a:bodyPr>
            <a:normAutofit/>
          </a:bodyPr>
          <a:lstStyle/>
          <a:p>
            <a:r>
              <a:rPr lang="lv-LV"/>
              <a:t>Sasiešanas pazīmes vai rētas ap roku locītavām, potītēm vai kaklu</a:t>
            </a:r>
          </a:p>
          <a:p>
            <a:r>
              <a:rPr lang="lv-LV"/>
              <a:t>Traumatiska alopēcija (pleķi, kur trūkst mati, liecinot, ka cilvēkam mati ir plēsti)</a:t>
            </a:r>
          </a:p>
          <a:p>
            <a:r>
              <a:rPr lang="lv-LV"/>
              <a:t>Galvas ādas pietūkums</a:t>
            </a:r>
          </a:p>
          <a:p>
            <a:r>
              <a:rPr lang="lv-LV"/>
              <a:t>Intraorālie mīksto audu ievainojumi</a:t>
            </a:r>
          </a:p>
          <a:p>
            <a:pPr marL="0" indent="0">
              <a:buNone/>
            </a:pPr>
            <a:r>
              <a:rPr lang="lv-LV" sz="1800"/>
              <a:t>(Hoover Robert B un Polson Michol 2014.)</a:t>
            </a:r>
          </a:p>
          <a:p>
            <a:r>
              <a:rPr lang="lv-LV"/>
              <a:t>Galvaskausa-sejas reģiona un ķermeņa augšdaļas ievainojumi</a:t>
            </a:r>
          </a:p>
          <a:p>
            <a:r>
              <a:rPr lang="lv-LV"/>
              <a:t>Kontūzijas, nobrāzumi, plēstas un durtas brūces</a:t>
            </a:r>
          </a:p>
          <a:p>
            <a:pPr lvl="1"/>
            <a:r>
              <a:rPr lang="lv-LV"/>
              <a:t>visticamāk, saistītas ar tīši izdarītiem ievainojumiem, nevis nejaušiem vai nezināmiem nodomiem</a:t>
            </a:r>
          </a:p>
          <a:p>
            <a:pPr marL="0" indent="0">
              <a:buNone/>
            </a:pPr>
            <a:r>
              <a:rPr lang="lv-LV" sz="1800"/>
              <a:t>(Yonashiro-Cho J, Gassoumis Z.D, Wilber K.H 2015.)</a:t>
            </a:r>
          </a:p>
          <a:p>
            <a:endParaRPr lang="en-GB" sz="2400" dirty="0"/>
          </a:p>
        </p:txBody>
      </p:sp>
    </p:spTree>
    <p:extLst>
      <p:ext uri="{BB962C8B-B14F-4D97-AF65-F5344CB8AC3E}">
        <p14:creationId xmlns:p14="http://schemas.microsoft.com/office/powerpoint/2010/main" val="39709870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fontScale="90000"/>
          </a:bodyPr>
          <a:lstStyle/>
          <a:p>
            <a:r>
              <a:rPr lang="lv-LV" sz="3600"/>
              <a:t/>
            </a:r>
            <a:br>
              <a:rPr lang="lv-LV" sz="3600"/>
            </a:br>
            <a:r>
              <a:rPr lang="lv-LV" sz="3600"/>
              <a:t>Klīniskās un kriminālistikas fiziskās vardarbības pazīmes</a:t>
            </a:r>
            <a:r>
              <a:rPr lang="lv-LV"/>
              <a:t> </a:t>
            </a:r>
            <a:br>
              <a:rPr lang="lv-LV"/>
            </a:br>
            <a:endParaRPr lang="lv-LV"/>
          </a:p>
        </p:txBody>
      </p:sp>
      <p:sp>
        <p:nvSpPr>
          <p:cNvPr id="3" name="Sisällön paikkamerkki 2"/>
          <p:cNvSpPr>
            <a:spLocks noGrp="1"/>
          </p:cNvSpPr>
          <p:nvPr>
            <p:ph idx="1"/>
          </p:nvPr>
        </p:nvSpPr>
        <p:spPr>
          <a:xfrm>
            <a:off x="1981200" y="1340769"/>
            <a:ext cx="8229600" cy="4785395"/>
          </a:xfrm>
        </p:spPr>
        <p:txBody>
          <a:bodyPr>
            <a:normAutofit/>
          </a:bodyPr>
          <a:lstStyle/>
          <a:p>
            <a:pPr marL="0" indent="0">
              <a:buNone/>
            </a:pPr>
            <a:r>
              <a:rPr lang="lv-LV"/>
              <a:t>Kratīto pieaugušo sindroms/Stipra kratīšana</a:t>
            </a:r>
          </a:p>
          <a:p>
            <a:r>
              <a:rPr lang="lv-LV"/>
              <a:t>Acu traumas (piemēram, atslāņojušās tīklenes)</a:t>
            </a:r>
          </a:p>
          <a:p>
            <a:r>
              <a:rPr lang="lv-LV"/>
              <a:t>Smadzeņu satricinājums</a:t>
            </a:r>
          </a:p>
          <a:p>
            <a:r>
              <a:rPr lang="lv-LV"/>
              <a:t>Neliela smadzeņu trauma: smadzeņu bojājums, ko izraisījis smadzeņu sasitums, asiņošana vai pietūkums</a:t>
            </a:r>
          </a:p>
          <a:p>
            <a:pPr lvl="1"/>
            <a:r>
              <a:rPr lang="lv-LV" sz="2900"/>
              <a:t>galvassāpes, pastiprināts apjukums, jaunas redzes problēmas, līdzsvara zudums vai nestabila gaita</a:t>
            </a:r>
          </a:p>
          <a:p>
            <a:pPr marL="457200" lvl="1" indent="0">
              <a:buNone/>
            </a:pPr>
            <a:endParaRPr lang="en-US" dirty="0"/>
          </a:p>
          <a:p>
            <a:pPr marL="0" indent="0">
              <a:buNone/>
            </a:pPr>
            <a:r>
              <a:rPr lang="lv-LV" sz="2400"/>
              <a:t>(Carrigan T.D. et al. 2000.; Murphy K. et al. 2013.; Murphy K. et al. 2014.; Murphy K. et al. 2014; Race Judith 2016,)</a:t>
            </a:r>
          </a:p>
          <a:p>
            <a:endParaRPr lang="en-GB" sz="2400" dirty="0"/>
          </a:p>
        </p:txBody>
      </p:sp>
    </p:spTree>
    <p:extLst>
      <p:ext uri="{BB962C8B-B14F-4D97-AF65-F5344CB8AC3E}">
        <p14:creationId xmlns:p14="http://schemas.microsoft.com/office/powerpoint/2010/main" val="423471588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1"/>
          <p:cNvGraphicFramePr>
            <a:graphicFrameLocks noGrp="1"/>
          </p:cNvGraphicFramePr>
          <p:nvPr>
            <p:extLst>
              <p:ext uri="{D42A27DB-BD31-4B8C-83A1-F6EECF244321}">
                <p14:modId xmlns:p14="http://schemas.microsoft.com/office/powerpoint/2010/main" val="2055636638"/>
              </p:ext>
            </p:extLst>
          </p:nvPr>
        </p:nvGraphicFramePr>
        <p:xfrm>
          <a:off x="1759351" y="-2365"/>
          <a:ext cx="8657128" cy="7168780"/>
        </p:xfrm>
        <a:graphic>
          <a:graphicData uri="http://schemas.openxmlformats.org/drawingml/2006/table">
            <a:tbl>
              <a:tblPr firstRow="1" firstCol="1" bandRow="1">
                <a:tableStyleId>{638B1855-1B75-4FBE-930C-398BA8C253C6}</a:tableStyleId>
              </a:tblPr>
              <a:tblGrid>
                <a:gridCol w="4328564">
                  <a:extLst>
                    <a:ext uri="{9D8B030D-6E8A-4147-A177-3AD203B41FA5}">
                      <a16:colId xmlns:a16="http://schemas.microsoft.com/office/drawing/2014/main" xmlns="" val="20000"/>
                    </a:ext>
                  </a:extLst>
                </a:gridCol>
                <a:gridCol w="4328564">
                  <a:extLst>
                    <a:ext uri="{9D8B030D-6E8A-4147-A177-3AD203B41FA5}">
                      <a16:colId xmlns:a16="http://schemas.microsoft.com/office/drawing/2014/main" xmlns="" val="20001"/>
                    </a:ext>
                  </a:extLst>
                </a:gridCol>
              </a:tblGrid>
              <a:tr h="1073091">
                <a:tc>
                  <a:txBody>
                    <a:bodyPr/>
                    <a:lstStyle/>
                    <a:p>
                      <a:pPr>
                        <a:lnSpc>
                          <a:spcPct val="115000"/>
                        </a:lnSpc>
                        <a:spcAft>
                          <a:spcPts val="0"/>
                        </a:spcAft>
                      </a:pPr>
                      <a:r>
                        <a:rPr lang="lv-LV" sz="2000" b="1">
                          <a:solidFill>
                            <a:schemeClr val="tx1"/>
                          </a:solidFill>
                        </a:rPr>
                        <a:t>Klīniskās un kriminālistikas fiziskās vardarbības pazīmes </a:t>
                      </a:r>
                    </a:p>
                    <a:p>
                      <a:pPr>
                        <a:lnSpc>
                          <a:spcPct val="115000"/>
                        </a:lnSpc>
                        <a:spcAft>
                          <a:spcPts val="0"/>
                        </a:spcAft>
                      </a:pPr>
                      <a:r>
                        <a:rPr lang="lv-LV" sz="2000" b="1">
                          <a:solidFill>
                            <a:schemeClr val="tx1"/>
                          </a:solidFill>
                        </a:rPr>
                        <a:t>Seksuāla vardarbība pret vecāka gadagājuma sievietēm</a:t>
                      </a:r>
                    </a:p>
                  </a:txBody>
                  <a:tcPr marL="68580" marR="68580" marT="0" marB="0"/>
                </a:tc>
                <a:tc>
                  <a:txBody>
                    <a:bodyPr/>
                    <a:lstStyle/>
                    <a:p>
                      <a:pPr>
                        <a:lnSpc>
                          <a:spcPct val="115000"/>
                        </a:lnSpc>
                        <a:spcAft>
                          <a:spcPts val="0"/>
                        </a:spcAft>
                      </a:pPr>
                      <a:r>
                        <a:rPr lang="lv-LV" sz="2000" b="1">
                          <a:solidFill>
                            <a:schemeClr val="tx1"/>
                          </a:solidFill>
                        </a:rPr>
                        <a:t>Grūtības, novērtējot vecāka gadagājuma upurus</a:t>
                      </a:r>
                    </a:p>
                  </a:txBody>
                  <a:tcPr marL="68580" marR="68580" marT="0" marB="0"/>
                </a:tc>
                <a:extLst>
                  <a:ext uri="{0D108BD9-81ED-4DB2-BD59-A6C34878D82A}">
                    <a16:rowId xmlns:a16="http://schemas.microsoft.com/office/drawing/2014/main" xmlns="" val="10000"/>
                  </a:ext>
                </a:extLst>
              </a:tr>
              <a:tr h="5787274">
                <a:tc>
                  <a:txBody>
                    <a:bodyPr/>
                    <a:lstStyle/>
                    <a:p>
                      <a:pPr marL="342900" lvl="0" indent="-342900">
                        <a:lnSpc>
                          <a:spcPct val="115000"/>
                        </a:lnSpc>
                        <a:spcAft>
                          <a:spcPts val="0"/>
                        </a:spcAft>
                        <a:buFont typeface="Arial"/>
                        <a:buChar char="•"/>
                        <a:tabLst>
                          <a:tab pos="457200" algn="l"/>
                        </a:tabLst>
                      </a:pPr>
                      <a:r>
                        <a:rPr lang="lv-LV" sz="1800" b="1">
                          <a:solidFill>
                            <a:schemeClr val="tx1"/>
                          </a:solidFill>
                        </a:rPr>
                        <a:t>Dzimumorgānu, taisnās zarnas vai orālās traumas (tai skaitā eritēma, sasitumi, plēstas brūces)</a:t>
                      </a:r>
                    </a:p>
                    <a:p>
                      <a:pPr marL="342900" lvl="0" indent="-342900">
                        <a:lnSpc>
                          <a:spcPct val="115000"/>
                        </a:lnSpc>
                        <a:spcAft>
                          <a:spcPts val="0"/>
                        </a:spcAft>
                        <a:buFont typeface="Arial"/>
                        <a:buChar char="•"/>
                        <a:tabLst>
                          <a:tab pos="457200" algn="l"/>
                        </a:tabLst>
                      </a:pPr>
                      <a:r>
                        <a:rPr lang="lv-LV" sz="1800" b="1">
                          <a:solidFill>
                            <a:schemeClr val="tx1"/>
                          </a:solidFill>
                        </a:rPr>
                        <a:t>Sāpes, nieze, dedzināšana dzimumorgānu rajonā</a:t>
                      </a:r>
                    </a:p>
                    <a:p>
                      <a:pPr marL="342900" lvl="0" indent="-342900">
                        <a:lnSpc>
                          <a:spcPct val="115000"/>
                        </a:lnSpc>
                        <a:spcAft>
                          <a:spcPts val="0"/>
                        </a:spcAft>
                        <a:buFont typeface="Arial"/>
                        <a:buChar char="•"/>
                        <a:tabLst>
                          <a:tab pos="457200" algn="l"/>
                        </a:tabLst>
                      </a:pPr>
                      <a:r>
                        <a:rPr lang="lv-LV" sz="1800" b="1">
                          <a:solidFill>
                            <a:schemeClr val="tx1"/>
                          </a:solidFill>
                        </a:rPr>
                        <a:t>Visizplatītākā sasitumu, iekaisumu, jūtīguma, noberzumu vai traumu vieta ir ano-ģenitālais apvidus</a:t>
                      </a:r>
                    </a:p>
                    <a:p>
                      <a:pPr marL="342900" lvl="0" indent="-342900">
                        <a:lnSpc>
                          <a:spcPct val="115000"/>
                        </a:lnSpc>
                        <a:spcAft>
                          <a:spcPts val="0"/>
                        </a:spcAft>
                        <a:buFont typeface="Arial"/>
                        <a:buChar char="•"/>
                        <a:tabLst>
                          <a:tab pos="457200" algn="l"/>
                        </a:tabLst>
                      </a:pPr>
                      <a:r>
                        <a:rPr lang="lv-LV" sz="1800" b="1">
                          <a:solidFill>
                            <a:schemeClr val="tx1"/>
                          </a:solidFill>
                        </a:rPr>
                        <a:t>Zilumi uz vēdera un/vai krūtīm</a:t>
                      </a:r>
                    </a:p>
                    <a:p>
                      <a:pPr marL="342900" lvl="0" indent="-342900">
                        <a:lnSpc>
                          <a:spcPct val="115000"/>
                        </a:lnSpc>
                        <a:spcAft>
                          <a:spcPts val="0"/>
                        </a:spcAft>
                        <a:buFont typeface="Arial"/>
                        <a:buChar char="•"/>
                        <a:tabLst>
                          <a:tab pos="457200" algn="l"/>
                        </a:tabLst>
                      </a:pPr>
                      <a:r>
                        <a:rPr lang="lv-LV" sz="1800" b="1">
                          <a:solidFill>
                            <a:schemeClr val="tx1"/>
                          </a:solidFill>
                        </a:rPr>
                        <a:t>Izmaiņas vēdera izejā vai urīnpūšļa darbībā</a:t>
                      </a:r>
                    </a:p>
                    <a:p>
                      <a:pPr marL="342900" lvl="0" indent="-342900">
                        <a:lnSpc>
                          <a:spcPct val="115000"/>
                        </a:lnSpc>
                        <a:spcAft>
                          <a:spcPts val="0"/>
                        </a:spcAft>
                        <a:buFont typeface="Arial"/>
                        <a:buChar char="•"/>
                        <a:tabLst>
                          <a:tab pos="457200" algn="l"/>
                        </a:tabLst>
                      </a:pPr>
                      <a:r>
                        <a:rPr lang="lv-LV" sz="1800" b="1">
                          <a:solidFill>
                            <a:schemeClr val="tx1"/>
                          </a:solidFill>
                        </a:rPr>
                        <a:t>Urīnceļu infekcijas</a:t>
                      </a:r>
                    </a:p>
                    <a:p>
                      <a:pPr marL="342900" lvl="0" indent="-342900">
                        <a:lnSpc>
                          <a:spcPct val="115000"/>
                        </a:lnSpc>
                        <a:spcAft>
                          <a:spcPts val="0"/>
                        </a:spcAft>
                        <a:buFont typeface="Arial"/>
                        <a:buChar char="•"/>
                        <a:tabLst>
                          <a:tab pos="457200" algn="l"/>
                        </a:tabLst>
                      </a:pPr>
                      <a:r>
                        <a:rPr lang="lv-LV" sz="1800" b="1">
                          <a:solidFill>
                            <a:schemeClr val="tx1"/>
                          </a:solidFill>
                        </a:rPr>
                        <a:t>Neizskaidrojama seksuāli transmisīva slimība</a:t>
                      </a:r>
                    </a:p>
                    <a:p>
                      <a:pPr marL="342900" lvl="0" indent="-342900">
                        <a:lnSpc>
                          <a:spcPct val="115000"/>
                        </a:lnSpc>
                        <a:spcAft>
                          <a:spcPts val="0"/>
                        </a:spcAft>
                        <a:buFont typeface="Arial"/>
                        <a:buChar char="•"/>
                        <a:tabLst>
                          <a:tab pos="457200" algn="l"/>
                        </a:tabLst>
                      </a:pPr>
                      <a:r>
                        <a:rPr lang="lv-LV" sz="1800" b="1">
                          <a:solidFill>
                            <a:schemeClr val="tx1"/>
                          </a:solidFill>
                        </a:rPr>
                        <a:t>Grūtības staigāt, stāvēt un/vai sēdēt</a:t>
                      </a:r>
                    </a:p>
                    <a:p>
                      <a:pPr>
                        <a:lnSpc>
                          <a:spcPct val="115000"/>
                        </a:lnSpc>
                        <a:spcAft>
                          <a:spcPts val="0"/>
                        </a:spcAft>
                      </a:pPr>
                      <a:r>
                        <a:rPr lang="lv-LV" sz="2000" b="1">
                          <a:solidFill>
                            <a:schemeClr val="tx1"/>
                          </a:solidFill>
                        </a:rPr>
                        <a:t> </a:t>
                      </a:r>
                    </a:p>
                  </a:txBody>
                  <a:tcPr marL="68580" marR="68580" marT="0" marB="0"/>
                </a:tc>
                <a:tc>
                  <a:txBody>
                    <a:bodyPr/>
                    <a:lstStyle/>
                    <a:p>
                      <a:pPr>
                        <a:lnSpc>
                          <a:spcPct val="115000"/>
                        </a:lnSpc>
                        <a:spcAft>
                          <a:spcPts val="0"/>
                        </a:spcAft>
                      </a:pPr>
                      <a:r>
                        <a:rPr lang="lv-LV" sz="2000" b="1">
                          <a:solidFill>
                            <a:schemeClr val="tx1"/>
                          </a:solidFill>
                        </a:rPr>
                        <a:t>Ar vecumu saistītas izmaiņas</a:t>
                      </a:r>
                    </a:p>
                    <a:p>
                      <a:pPr marL="342900" lvl="0" indent="-342900">
                        <a:lnSpc>
                          <a:spcPct val="115000"/>
                        </a:lnSpc>
                        <a:spcAft>
                          <a:spcPts val="0"/>
                        </a:spcAft>
                        <a:buFont typeface="Arial"/>
                        <a:buChar char="•"/>
                        <a:tabLst>
                          <a:tab pos="228600" algn="l"/>
                        </a:tabLst>
                      </a:pPr>
                      <a:r>
                        <a:rPr lang="lv-LV" sz="2000" b="1">
                          <a:solidFill>
                            <a:schemeClr val="tx1"/>
                          </a:solidFill>
                        </a:rPr>
                        <a:t>Sievietes novecojot saskaras ar vairākām fizioloģiskām ģenitālā trakta izmaiņām</a:t>
                      </a:r>
                    </a:p>
                    <a:p>
                      <a:pPr marL="342900" lvl="0" indent="-342900">
                        <a:lnSpc>
                          <a:spcPct val="115000"/>
                        </a:lnSpc>
                        <a:spcAft>
                          <a:spcPts val="0"/>
                        </a:spcAft>
                        <a:buFont typeface="Arial"/>
                        <a:buChar char="•"/>
                        <a:tabLst>
                          <a:tab pos="228600" algn="l"/>
                        </a:tabLst>
                      </a:pPr>
                      <a:r>
                        <a:rPr lang="lv-LV" sz="2000" b="1">
                          <a:solidFill>
                            <a:schemeClr val="tx1"/>
                          </a:solidFill>
                        </a:rPr>
                        <a:t>Novecojot samazinās gan progesterons, gan estrogēnu līmenis</a:t>
                      </a:r>
                    </a:p>
                    <a:p>
                      <a:pPr marL="342900" lvl="0" indent="-342900">
                        <a:lnSpc>
                          <a:spcPct val="115000"/>
                        </a:lnSpc>
                        <a:spcAft>
                          <a:spcPts val="0"/>
                        </a:spcAft>
                        <a:buFont typeface="Arial"/>
                        <a:buChar char="•"/>
                        <a:tabLst>
                          <a:tab pos="228600" algn="l"/>
                        </a:tabLst>
                      </a:pPr>
                      <a:r>
                        <a:rPr lang="lv-LV" sz="2000" b="1">
                          <a:solidFill>
                            <a:schemeClr val="tx1"/>
                          </a:solidFill>
                        </a:rPr>
                        <a:t>Samazināts estrogēna līmenis izmaina maksts formu, paaugstina maksts sausumu un maksts sieniņu plānināšanos</a:t>
                      </a:r>
                    </a:p>
                    <a:p>
                      <a:pPr marL="342900" lvl="0" indent="-342900">
                        <a:lnSpc>
                          <a:spcPct val="115000"/>
                        </a:lnSpc>
                        <a:spcAft>
                          <a:spcPts val="0"/>
                        </a:spcAft>
                        <a:buFont typeface="Arial"/>
                        <a:buChar char="•"/>
                        <a:tabLst>
                          <a:tab pos="228600" algn="l"/>
                        </a:tabLst>
                      </a:pPr>
                      <a:r>
                        <a:rPr lang="lv-LV" sz="2000" b="1">
                          <a:solidFill>
                            <a:schemeClr val="tx1"/>
                          </a:solidFill>
                        </a:rPr>
                        <a:t>Šīs izmaiņas var izraisīt sāpes un asiņošanu dzimumakta laikā</a:t>
                      </a:r>
                    </a:p>
                    <a:p>
                      <a:pPr>
                        <a:lnSpc>
                          <a:spcPct val="115000"/>
                        </a:lnSpc>
                        <a:spcAft>
                          <a:spcPts val="0"/>
                        </a:spcAft>
                      </a:pPr>
                      <a:r>
                        <a:rPr lang="lv-LV" sz="2000" b="1">
                          <a:solidFill>
                            <a:schemeClr val="tx1"/>
                          </a:solidFill>
                        </a:rPr>
                        <a:t>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78673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06090"/>
          </a:xfrm>
        </p:spPr>
        <p:txBody>
          <a:bodyPr>
            <a:normAutofit fontScale="90000"/>
          </a:bodyPr>
          <a:lstStyle/>
          <a:p>
            <a:r>
              <a:rPr lang="lv-LV" sz="3200"/>
              <a:t>Vardarbības pret vecāka gadagājuma cilvēkiem veidi</a:t>
            </a:r>
          </a:p>
        </p:txBody>
      </p:sp>
      <p:sp>
        <p:nvSpPr>
          <p:cNvPr id="3" name="Sisällön paikkamerkki 2"/>
          <p:cNvSpPr>
            <a:spLocks noGrp="1"/>
          </p:cNvSpPr>
          <p:nvPr>
            <p:ph idx="1"/>
          </p:nvPr>
        </p:nvSpPr>
        <p:spPr>
          <a:xfrm>
            <a:off x="1981200" y="1052736"/>
            <a:ext cx="8229600" cy="5184576"/>
          </a:xfrm>
        </p:spPr>
        <p:txBody>
          <a:bodyPr>
            <a:normAutofit/>
          </a:bodyPr>
          <a:lstStyle/>
          <a:p>
            <a:pPr>
              <a:lnSpc>
                <a:spcPct val="110000"/>
              </a:lnSpc>
              <a:spcBef>
                <a:spcPts val="0"/>
              </a:spcBef>
            </a:pPr>
            <a:r>
              <a:rPr lang="lv-LV"/>
              <a:t>Fiziska vardarbība</a:t>
            </a:r>
          </a:p>
          <a:p>
            <a:pPr lvl="1">
              <a:lnSpc>
                <a:spcPct val="110000"/>
              </a:lnSpc>
              <a:spcBef>
                <a:spcPts val="0"/>
              </a:spcBef>
            </a:pPr>
            <a:r>
              <a:rPr lang="lv-LV"/>
              <a:t>Rīcības, kuru mērķis ir radīt vecāka gadagājuma cilvēkam fiziskas sāpes vai ievainojumus, piemēram, personu pagrūžot, stipri satverot, iepļaukājot, iesitot viņam vai viņai, vai uzbrūkot ar ieroci vai metot kādu objektu.</a:t>
            </a:r>
          </a:p>
          <a:p>
            <a:pPr>
              <a:lnSpc>
                <a:spcPct val="110000"/>
              </a:lnSpc>
              <a:spcBef>
                <a:spcPts val="0"/>
              </a:spcBef>
            </a:pPr>
            <a:r>
              <a:rPr lang="lv-LV"/>
              <a:t>Psiholoģiska vardarbība</a:t>
            </a:r>
          </a:p>
          <a:p>
            <a:pPr lvl="1">
              <a:lnSpc>
                <a:spcPct val="110000"/>
              </a:lnSpc>
              <a:spcBef>
                <a:spcPts val="0"/>
              </a:spcBef>
            </a:pPr>
            <a:r>
              <a:rPr lang="lv-LV"/>
              <a:t>Verbāla un neverbāla emocionāla vardarbība; Rīcības, kuru mērķis ir radīt vecāka gadagājuma cilvēkā garīgas ciešanas, mokas vai nemieru. </a:t>
            </a:r>
          </a:p>
          <a:p>
            <a:pPr>
              <a:lnSpc>
                <a:spcPct val="110000"/>
              </a:lnSpc>
              <a:spcBef>
                <a:spcPts val="0"/>
              </a:spcBef>
            </a:pPr>
            <a:r>
              <a:rPr lang="lv-LV"/>
              <a:t>Seksuāla vardarbība</a:t>
            </a:r>
          </a:p>
          <a:p>
            <a:pPr lvl="1">
              <a:lnSpc>
                <a:spcPct val="110000"/>
              </a:lnSpc>
              <a:spcBef>
                <a:spcPts val="0"/>
              </a:spcBef>
            </a:pPr>
            <a:r>
              <a:rPr lang="lv-LV"/>
              <a:t>aizskaroša seksuāla uzvedība un seksuāla rakstura fizisks kontakts</a:t>
            </a:r>
          </a:p>
          <a:p>
            <a:pPr lvl="1">
              <a:lnSpc>
                <a:spcPct val="110000"/>
              </a:lnSpc>
              <a:spcBef>
                <a:spcPts val="0"/>
              </a:spcBef>
            </a:pPr>
            <a:r>
              <a:rPr lang="lv-LV"/>
              <a:t>lielākā daļa vecāka gadagājuma seksuālas vardarbības upuru ir sievietes</a:t>
            </a:r>
          </a:p>
          <a:p>
            <a:pPr>
              <a:lnSpc>
                <a:spcPct val="110000"/>
              </a:lnSpc>
              <a:spcBef>
                <a:spcPts val="0"/>
              </a:spcBef>
            </a:pPr>
            <a:endParaRPr lang="fi-FI" dirty="0"/>
          </a:p>
          <a:p>
            <a:pPr>
              <a:lnSpc>
                <a:spcPct val="110000"/>
              </a:lnSpc>
              <a:spcBef>
                <a:spcPts val="0"/>
              </a:spcBef>
            </a:pPr>
            <a:endParaRPr lang="en-GB" dirty="0"/>
          </a:p>
        </p:txBody>
      </p:sp>
    </p:spTree>
    <p:extLst>
      <p:ext uri="{BB962C8B-B14F-4D97-AF65-F5344CB8AC3E}">
        <p14:creationId xmlns:p14="http://schemas.microsoft.com/office/powerpoint/2010/main" val="35439730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Autofit/>
          </a:bodyPr>
          <a:lstStyle/>
          <a:p>
            <a:r>
              <a:rPr lang="lv-LV" sz="3600">
                <a:latin typeface="Arial" charset="0"/>
              </a:rPr>
              <a:t>Svarīgi zināt seksuālas vardarbības pret vecāka gadagājuma sievietēm kontekstā</a:t>
            </a:r>
          </a:p>
        </p:txBody>
      </p:sp>
      <p:sp>
        <p:nvSpPr>
          <p:cNvPr id="3" name="Sisällön paikkamerkki 2"/>
          <p:cNvSpPr>
            <a:spLocks noGrp="1"/>
          </p:cNvSpPr>
          <p:nvPr>
            <p:ph idx="1"/>
          </p:nvPr>
        </p:nvSpPr>
        <p:spPr/>
        <p:txBody>
          <a:bodyPr>
            <a:normAutofit/>
          </a:bodyPr>
          <a:lstStyle/>
          <a:p>
            <a:r>
              <a:rPr lang="lv-LV"/>
              <a:t>Seksuālu vardarbību pret vecāka gadagājuma sievietēm mēdz realizēt aprūpētāji un pieauguši bērni</a:t>
            </a:r>
          </a:p>
          <a:p>
            <a:r>
              <a:rPr lang="lv-LV"/>
              <a:t>Vecāka gadagājuma cietušie mēdz būt emocionāli vai  finansiāli atkarīgi no savām seksuālajām varmākām vai paļauties uz viņiem, nodrošinot sev mājvietu</a:t>
            </a:r>
          </a:p>
          <a:p>
            <a:r>
              <a:rPr lang="lv-LV"/>
              <a:t>Varmākas mēdz būt tie, kas atved vecāka gadagājuma cilvēku uz pārbaudi</a:t>
            </a:r>
          </a:p>
          <a:p>
            <a:r>
              <a:rPr lang="lv-LV"/>
              <a:t>Daži varmākas mēdz izturēties pret personālu draudzīgi, bet citi draudīgi </a:t>
            </a:r>
          </a:p>
          <a:p>
            <a:pPr marL="0" indent="0">
              <a:buNone/>
            </a:pPr>
            <a:r>
              <a:rPr lang="lv-LV" sz="1600"/>
              <a:t>(U.S. Department of Justice 2013.)</a:t>
            </a:r>
          </a:p>
        </p:txBody>
      </p:sp>
    </p:spTree>
    <p:extLst>
      <p:ext uri="{BB962C8B-B14F-4D97-AF65-F5344CB8AC3E}">
        <p14:creationId xmlns:p14="http://schemas.microsoft.com/office/powerpoint/2010/main" val="34842196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latin typeface="Arial" charset="0"/>
              </a:rPr>
              <a:t>Svarīgi zināt seksuālas vardarbības pret vecāka gadagājuma sievietēm kontekstā</a:t>
            </a:r>
          </a:p>
        </p:txBody>
      </p:sp>
      <p:sp>
        <p:nvSpPr>
          <p:cNvPr id="3" name="Sisällön paikkamerkki 2"/>
          <p:cNvSpPr>
            <a:spLocks noGrp="1"/>
          </p:cNvSpPr>
          <p:nvPr>
            <p:ph idx="1"/>
          </p:nvPr>
        </p:nvSpPr>
        <p:spPr/>
        <p:txBody>
          <a:bodyPr>
            <a:normAutofit/>
          </a:bodyPr>
          <a:lstStyle/>
          <a:p>
            <a:r>
              <a:rPr lang="lv-LV"/>
              <a:t>Nejauciet reakcijas uz traumām un invaliditātes pazīmes (piemēram, dzirdes/redzes traucējumus, afāziju) ar senilitāti</a:t>
            </a:r>
          </a:p>
          <a:p>
            <a:r>
              <a:rPr lang="lv-LV"/>
              <a:t>Ņemiet vērā, ka gados vecākas sievietes mēdz apstrādāt informāciju lēnāk, nekā jaunāki pieaugušie, un viņām var būt nepieciešams vairāk laika, lai izteiktu savas domas vārdos</a:t>
            </a:r>
          </a:p>
          <a:p>
            <a:r>
              <a:rPr lang="lv-LV"/>
              <a:t>tās ir normālas ar vecumu saistītas izmaiņas un nav jāuztver par pamatu domāt, ka personai trūkst mentālas spējas</a:t>
            </a:r>
          </a:p>
          <a:p>
            <a:r>
              <a:rPr lang="lv-LV"/>
              <a:t>Daži vecāka gadagājuma upuri var nevēlēties runāt par vardarbību vai meklēt palīdzību, baidoties zaudēt savu neatkarību</a:t>
            </a:r>
          </a:p>
          <a:p>
            <a:pPr marL="0" indent="0">
              <a:buNone/>
            </a:pPr>
            <a:r>
              <a:rPr lang="lv-LV" sz="2000"/>
              <a:t>(U.S. Department of Justice 2013.)</a:t>
            </a:r>
          </a:p>
          <a:p>
            <a:endParaRPr lang="en-GB" sz="1900" dirty="0"/>
          </a:p>
        </p:txBody>
      </p:sp>
    </p:spTree>
    <p:extLst>
      <p:ext uri="{BB962C8B-B14F-4D97-AF65-F5344CB8AC3E}">
        <p14:creationId xmlns:p14="http://schemas.microsoft.com/office/powerpoint/2010/main" val="424482717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lv-LV"/>
              <a:t>Skrīnings/Kārtējas vardarbības pret vecāka gadagājuma cilvēkiem pārbaudes</a:t>
            </a:r>
          </a:p>
        </p:txBody>
      </p:sp>
      <p:sp>
        <p:nvSpPr>
          <p:cNvPr id="5" name="Subtitle 4">
            <a:extLst>
              <a:ext uri="{FF2B5EF4-FFF2-40B4-BE49-F238E27FC236}">
                <a16:creationId xmlns:a16="http://schemas.microsoft.com/office/drawing/2014/main" xmlns="" id="{1AD3A46B-7DA2-44A3-B022-937F13898E3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6328706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lv-LV"/>
              <a:t>Kas ir skrīnings?</a:t>
            </a:r>
          </a:p>
        </p:txBody>
      </p:sp>
      <p:sp>
        <p:nvSpPr>
          <p:cNvPr id="3" name="Sisällön paikkamerkki 2"/>
          <p:cNvSpPr>
            <a:spLocks noGrp="1"/>
          </p:cNvSpPr>
          <p:nvPr>
            <p:ph idx="1"/>
          </p:nvPr>
        </p:nvSpPr>
        <p:spPr>
          <a:xfrm>
            <a:off x="1981200" y="1340769"/>
            <a:ext cx="8229600" cy="4785395"/>
          </a:xfrm>
        </p:spPr>
        <p:txBody>
          <a:bodyPr>
            <a:normAutofit/>
          </a:bodyPr>
          <a:lstStyle/>
          <a:p>
            <a:r>
              <a:rPr lang="lv-LV"/>
              <a:t>PVO: "varbūtēju slimību vai defektu identifikācija, veicot pārbaudes, eksāmenus vai citas ātri piemērojamas procedūras"</a:t>
            </a:r>
          </a:p>
          <a:p>
            <a:r>
              <a:rPr lang="lv-LV"/>
              <a:t>Skrīnings veselības jomā ir uz pierādījumiem balstīta medicīnas prakse,</a:t>
            </a:r>
          </a:p>
          <a:p>
            <a:pPr lvl="1"/>
            <a:r>
              <a:rPr lang="lv-LV"/>
              <a:t>kas mērķēta uz konkrētu sabiedrības daļu, kura ne vienmēr nojauš, ka tai draud vai ir kāda slimība, vai tās komplikācijas.</a:t>
            </a:r>
          </a:p>
          <a:p>
            <a:pPr marL="0" indent="0">
              <a:buNone/>
            </a:pPr>
            <a:r>
              <a:rPr lang="lv-LV" sz="2000"/>
              <a:t>(Silvia Perel-Levin, 2008. Discussing Screening for Elder Abuse at Primary Health Care level. WHO 2008.</a:t>
            </a:r>
          </a:p>
          <a:p>
            <a:pPr marL="0" indent="0">
              <a:buNone/>
            </a:pPr>
            <a:endParaRPr lang="en-GB" sz="2000" dirty="0"/>
          </a:p>
        </p:txBody>
      </p:sp>
    </p:spTree>
    <p:extLst>
      <p:ext uri="{BB962C8B-B14F-4D97-AF65-F5344CB8AC3E}">
        <p14:creationId xmlns:p14="http://schemas.microsoft.com/office/powerpoint/2010/main" val="30097663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Skrīnīngs un vardarbība</a:t>
            </a:r>
          </a:p>
        </p:txBody>
      </p:sp>
      <p:sp>
        <p:nvSpPr>
          <p:cNvPr id="3" name="Sisällön paikkamerkki 2"/>
          <p:cNvSpPr>
            <a:spLocks noGrp="1"/>
          </p:cNvSpPr>
          <p:nvPr>
            <p:ph idx="1"/>
          </p:nvPr>
        </p:nvSpPr>
        <p:spPr/>
        <p:txBody>
          <a:bodyPr>
            <a:normAutofit/>
          </a:bodyPr>
          <a:lstStyle/>
          <a:p>
            <a:r>
              <a:rPr lang="lv-LV"/>
              <a:t>Par skrīningu parasti dēvē darbību, ar kuru speciālisti identificē vardarbību cietušas personas, vienlaikus izslēdzot (atsijājot) personas, kas nav cietušas vardarbību, t.i., tiek atrasti pozitīvie (apstiprinātie) gadījumi</a:t>
            </a:r>
          </a:p>
          <a:p>
            <a:r>
              <a:rPr lang="lv-LV"/>
              <a:t>Galvenā pieeja vardarbības pret vecāka gadagājuma cilvēkiem identificēšanai ir identificēt paaugstināta riska faktorus </a:t>
            </a:r>
          </a:p>
          <a:p>
            <a:pPr marL="0" indent="0">
              <a:buNone/>
            </a:pPr>
            <a:r>
              <a:rPr lang="lv-LV" sz="2000"/>
              <a:t>(Silvia Perel-Levin, 2008. Discussing Screening for Elder Abuse at Primary Health Care level. WHO 2008.</a:t>
            </a:r>
          </a:p>
          <a:p>
            <a:pPr marL="0" indent="0">
              <a:buNone/>
            </a:pPr>
            <a:endParaRPr lang="en-GB" sz="2000" dirty="0"/>
          </a:p>
        </p:txBody>
      </p:sp>
    </p:spTree>
    <p:extLst>
      <p:ext uri="{BB962C8B-B14F-4D97-AF65-F5344CB8AC3E}">
        <p14:creationId xmlns:p14="http://schemas.microsoft.com/office/powerpoint/2010/main" val="296126778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Trīs skrīninga kritēriji</a:t>
            </a:r>
          </a:p>
        </p:txBody>
      </p:sp>
      <p:sp>
        <p:nvSpPr>
          <p:cNvPr id="3" name="Sisällön paikkamerkki 2"/>
          <p:cNvSpPr>
            <a:spLocks noGrp="1"/>
          </p:cNvSpPr>
          <p:nvPr>
            <p:ph idx="1"/>
          </p:nvPr>
        </p:nvSpPr>
        <p:spPr/>
        <p:txBody>
          <a:bodyPr>
            <a:normAutofit/>
          </a:bodyPr>
          <a:lstStyle/>
          <a:p>
            <a:r>
              <a:rPr lang="lv-LV"/>
              <a:t>skrīnings ir piemērojams sievietēm un veselības aprūpes speciālistiem; </a:t>
            </a:r>
          </a:p>
          <a:p>
            <a:r>
              <a:rPr lang="lv-LV"/>
              <a:t>Pastāv efektīvas ārstēšanas metodes vai pasākumi sievietēm, kuras identificētas veselības aprūpes iestādēs (turpmāki pakalpojumi); </a:t>
            </a:r>
          </a:p>
          <a:p>
            <a:r>
              <a:rPr lang="lv-LV"/>
              <a:t>skrīninga programmas palielina identificēto sieviešu īpatsvaru (lietderīgs, pārbaudīts rīks = spēj identificēt (atšķirt) "reālus" pozitīvos gadījumus no negatīviem un nepatiesiem gadījumiem)</a:t>
            </a:r>
          </a:p>
          <a:p>
            <a:pPr marL="0" indent="0">
              <a:buNone/>
            </a:pPr>
            <a:r>
              <a:rPr lang="lv-LV" sz="2000"/>
              <a:t>(Silvia Perel-Levin, 2008. Discussing Screening for Elder Abuse at Primary Health Care level. WHO 2008.</a:t>
            </a:r>
          </a:p>
          <a:p>
            <a:pPr marL="0" indent="0">
              <a:buNone/>
            </a:pPr>
            <a:endParaRPr lang="en-GB" sz="2000" dirty="0"/>
          </a:p>
        </p:txBody>
      </p:sp>
    </p:spTree>
    <p:extLst>
      <p:ext uri="{BB962C8B-B14F-4D97-AF65-F5344CB8AC3E}">
        <p14:creationId xmlns:p14="http://schemas.microsoft.com/office/powerpoint/2010/main" val="21419999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Skrīnings/Kārtējas pārbaudes</a:t>
            </a:r>
          </a:p>
        </p:txBody>
      </p:sp>
      <p:sp>
        <p:nvSpPr>
          <p:cNvPr id="3" name="Sisällön paikkamerkki 2"/>
          <p:cNvSpPr>
            <a:spLocks noGrp="1"/>
          </p:cNvSpPr>
          <p:nvPr>
            <p:ph idx="1"/>
          </p:nvPr>
        </p:nvSpPr>
        <p:spPr>
          <a:xfrm>
            <a:off x="1981200" y="1412777"/>
            <a:ext cx="8229600" cy="4713387"/>
          </a:xfrm>
        </p:spPr>
        <p:txBody>
          <a:bodyPr>
            <a:normAutofit/>
          </a:bodyPr>
          <a:lstStyle/>
          <a:p>
            <a:r>
              <a:rPr lang="lv-LV"/>
              <a:t>Jēdzienam "skrīnings" ir konkrēta nozīme  veselības jomā; liels uzsvars tiek likts uz pēcpārbaudēm</a:t>
            </a:r>
          </a:p>
          <a:p>
            <a:r>
              <a:rPr lang="lv-LV"/>
              <a:t>Šobrīd notiek pārvirzīšanās uz jēdziena "kārtēja pārbaude” lietošanu, ko iesaka Apvienotās Karalistes Veselības ministrija</a:t>
            </a:r>
          </a:p>
          <a:p>
            <a:r>
              <a:rPr lang="lv-LV"/>
              <a:t>Veicot pārbaudi tikai uz aizdomu pamata, var pieaugt aizspriedumu un stigmas riski, t.i., ja persona pieder zemākam sociālekonomiskajam slānim vai minoritāšu grupai</a:t>
            </a:r>
          </a:p>
          <a:p>
            <a:r>
              <a:rPr lang="lv-LV"/>
              <a:t>Instruments ir jāstrukturē un jāizmanto sistemātiski </a:t>
            </a:r>
          </a:p>
          <a:p>
            <a:r>
              <a:rPr lang="lv-LV"/>
              <a:t>Instrumenta izmantošana ir iejaukšanās pati par sevi un ir tikai procesa sākums</a:t>
            </a:r>
          </a:p>
          <a:p>
            <a:endParaRPr lang="en-GB" dirty="0"/>
          </a:p>
          <a:p>
            <a:endParaRPr lang="fi-FI" dirty="0"/>
          </a:p>
          <a:p>
            <a:endParaRPr lang="en-GB" dirty="0"/>
          </a:p>
        </p:txBody>
      </p:sp>
    </p:spTree>
    <p:extLst>
      <p:ext uri="{BB962C8B-B14F-4D97-AF65-F5344CB8AC3E}">
        <p14:creationId xmlns:p14="http://schemas.microsoft.com/office/powerpoint/2010/main" val="197266925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lv-LV" sz="3200"/>
              <a:t>Skrīninga/Kārtējas pārbaudes priekšnoteikumi</a:t>
            </a:r>
          </a:p>
        </p:txBody>
      </p:sp>
      <p:sp>
        <p:nvSpPr>
          <p:cNvPr id="3" name="Sisällön paikkamerkki 2"/>
          <p:cNvSpPr>
            <a:spLocks noGrp="1"/>
          </p:cNvSpPr>
          <p:nvPr>
            <p:ph idx="1"/>
          </p:nvPr>
        </p:nvSpPr>
        <p:spPr/>
        <p:txBody>
          <a:bodyPr>
            <a:normAutofit/>
          </a:bodyPr>
          <a:lstStyle/>
          <a:p>
            <a:r>
              <a:rPr lang="lv-LV"/>
              <a:t>Darbinieki ir saņēmuši atbilstošu apmācību</a:t>
            </a:r>
          </a:p>
          <a:p>
            <a:pPr lvl="1"/>
            <a:r>
              <a:rPr lang="lv-LV"/>
              <a:t>par vardarbību pret vecāka gadagājuma cilvēkiem</a:t>
            </a:r>
          </a:p>
          <a:p>
            <a:pPr lvl="1"/>
            <a:r>
              <a:rPr lang="lv-LV"/>
              <a:t>un to, kā pareizi lietot rīku,</a:t>
            </a:r>
          </a:p>
          <a:p>
            <a:pPr lvl="1"/>
            <a:r>
              <a:rPr lang="lv-LV"/>
              <a:t>lai veiktu risku novērtējumu pozitīvajos gadījumos</a:t>
            </a:r>
          </a:p>
          <a:p>
            <a:r>
              <a:rPr lang="lv-LV"/>
              <a:t>Organizācija un darbinieki sadarbojas vairāku aģentūru tīklā</a:t>
            </a:r>
          </a:p>
          <a:p>
            <a:r>
              <a:rPr lang="lv-LV"/>
              <a:t>Vietējais dažādu pakalpojumu sniedzējs (-i) ir saskaņots un zināms </a:t>
            </a:r>
          </a:p>
          <a:p>
            <a:r>
              <a:rPr lang="lv-LV"/>
              <a:t>Organizācijā ir darbinieku veidots drošības plāns</a:t>
            </a:r>
          </a:p>
          <a:p>
            <a:r>
              <a:rPr lang="lv-LV"/>
              <a:t>Ir pieejamas (krīzes) konsultācijas, uzraudzība un atbalsts darbiniekiem</a:t>
            </a:r>
          </a:p>
          <a:p>
            <a:endParaRPr lang="fi-FI" dirty="0"/>
          </a:p>
          <a:p>
            <a:endParaRPr lang="en-GB" dirty="0"/>
          </a:p>
        </p:txBody>
      </p:sp>
    </p:spTree>
    <p:extLst>
      <p:ext uri="{BB962C8B-B14F-4D97-AF65-F5344CB8AC3E}">
        <p14:creationId xmlns:p14="http://schemas.microsoft.com/office/powerpoint/2010/main" val="303722270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lv-LV"/>
              <a:t>Vardarbības pret vecāka gadagājuma cilvēkiem aizdomu indekss © (EASI) </a:t>
            </a:r>
          </a:p>
        </p:txBody>
      </p:sp>
      <p:sp>
        <p:nvSpPr>
          <p:cNvPr id="5" name="Subtitle 4">
            <a:extLst>
              <a:ext uri="{FF2B5EF4-FFF2-40B4-BE49-F238E27FC236}">
                <a16:creationId xmlns:a16="http://schemas.microsoft.com/office/drawing/2014/main" xmlns="" id="{18A8C85F-5D81-4C94-B50D-D75B14D9DC6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1313831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3200"/>
              <a:t>Vardarbības pret vecāka gadagājuma cilvēkiem aizdomu indeksa © (EASI) konteksts</a:t>
            </a:r>
          </a:p>
        </p:txBody>
      </p:sp>
      <p:sp>
        <p:nvSpPr>
          <p:cNvPr id="3" name="Sisällön paikkamerkki 2"/>
          <p:cNvSpPr>
            <a:spLocks noGrp="1"/>
          </p:cNvSpPr>
          <p:nvPr>
            <p:ph idx="1"/>
          </p:nvPr>
        </p:nvSpPr>
        <p:spPr>
          <a:xfrm>
            <a:off x="1981200" y="1268760"/>
            <a:ext cx="8229600" cy="5400600"/>
          </a:xfrm>
        </p:spPr>
        <p:txBody>
          <a:bodyPr>
            <a:normAutofit/>
          </a:bodyPr>
          <a:lstStyle/>
          <a:p>
            <a:r>
              <a:rPr lang="lv-LV" sz="2000" dirty="0"/>
              <a:t>Vardarbības pret vecāka gadagājuma cilvēkiem atpazīšana un konstatēšana slimnīcās ir sarežģīta</a:t>
            </a:r>
          </a:p>
          <a:p>
            <a:pPr lvl="1"/>
            <a:r>
              <a:rPr lang="lv-LV" dirty="0"/>
              <a:t>Vecāka gadagājuma cilvēki vairās uzņemties iniciatīvu stāstīt par ciesto vardarbību</a:t>
            </a:r>
          </a:p>
          <a:p>
            <a:pPr lvl="1"/>
            <a:r>
              <a:rPr lang="lv-LV" dirty="0"/>
              <a:t>Vecāka gadagājuma cilvēki ne vienmēr uzskata, ka situācija ir vardarbīga</a:t>
            </a:r>
          </a:p>
          <a:p>
            <a:pPr lvl="1"/>
            <a:r>
              <a:rPr lang="lv-LV" dirty="0"/>
              <a:t>Normālas novecošanas izmaiņas un pazīmes, slimības un zāles (sevišķi zāļu kombinācijas) sarežģī vardarbības zīmju un pazīmju atšķiršanu </a:t>
            </a:r>
          </a:p>
          <a:p>
            <a:r>
              <a:rPr lang="lv-LV" sz="2000" dirty="0"/>
              <a:t>Profesionāļiem pieejami vairāki instrumenti, kas palīdz atpazīt vardarbību pret vecāka gadagājuma cilvēkiem/tās riskus </a:t>
            </a:r>
          </a:p>
          <a:p>
            <a:r>
              <a:rPr lang="lv-LV" sz="2000" dirty="0"/>
              <a:t>EASI instruments tika izstrādāts un pārbaudīts Kanādā 2008. gadā (</a:t>
            </a:r>
            <a:r>
              <a:rPr lang="lv-LV" sz="2000" dirty="0" err="1"/>
              <a:t>Yaffe</a:t>
            </a:r>
            <a:r>
              <a:rPr lang="lv-LV" sz="2000" dirty="0"/>
              <a:t> </a:t>
            </a:r>
            <a:r>
              <a:rPr lang="lv-LV" sz="2000" dirty="0" err="1"/>
              <a:t>et</a:t>
            </a:r>
            <a:r>
              <a:rPr lang="lv-LV" sz="2000" dirty="0"/>
              <a:t> </a:t>
            </a:r>
            <a:r>
              <a:rPr lang="lv-LV" sz="2000" dirty="0" err="1"/>
              <a:t>al</a:t>
            </a:r>
            <a:r>
              <a:rPr lang="lv-LV" sz="2000" dirty="0"/>
              <a:t>, 2008)</a:t>
            </a:r>
          </a:p>
          <a:p>
            <a:r>
              <a:rPr lang="lv-LV" sz="2000" dirty="0"/>
              <a:t>Svarīgi: EASI tika izstrādāts rīcībspējīgiem vecāka gadagājuma cilvēkiem</a:t>
            </a:r>
          </a:p>
          <a:p>
            <a:r>
              <a:rPr lang="lv-LV" sz="2000" dirty="0"/>
              <a:t>Arī PVO ir pārbaudījusi instrumentu un konstatējusi, kas tas ir piemērots dažādām kultūrām</a:t>
            </a:r>
          </a:p>
        </p:txBody>
      </p:sp>
    </p:spTree>
    <p:extLst>
      <p:ext uri="{BB962C8B-B14F-4D97-AF65-F5344CB8AC3E}">
        <p14:creationId xmlns:p14="http://schemas.microsoft.com/office/powerpoint/2010/main" val="722041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778098"/>
          </a:xfrm>
        </p:spPr>
        <p:txBody>
          <a:bodyPr>
            <a:normAutofit fontScale="90000"/>
          </a:bodyPr>
          <a:lstStyle/>
          <a:p>
            <a:r>
              <a:rPr lang="lv-LV" sz="2800"/>
              <a:t>Seksuāla vardarbība pret vecāka gadagājuma sievietēm; piemēri Apvienotajā Karalistē</a:t>
            </a:r>
          </a:p>
        </p:txBody>
      </p:sp>
      <p:sp>
        <p:nvSpPr>
          <p:cNvPr id="3" name="Sisällön paikkamerkki 2"/>
          <p:cNvSpPr>
            <a:spLocks noGrp="1"/>
          </p:cNvSpPr>
          <p:nvPr>
            <p:ph idx="1"/>
          </p:nvPr>
        </p:nvSpPr>
        <p:spPr>
          <a:xfrm>
            <a:off x="1981200" y="1052736"/>
            <a:ext cx="8229600" cy="5184576"/>
          </a:xfrm>
        </p:spPr>
        <p:txBody>
          <a:bodyPr>
            <a:normAutofit/>
          </a:bodyPr>
          <a:lstStyle/>
          <a:p>
            <a:r>
              <a:rPr lang="lv-LV"/>
              <a:t>Seksuāla vardarbība pret vecāka gadagājuma sievietēm līdz šim pārsvarā tikusi ignorēta.</a:t>
            </a:r>
          </a:p>
          <a:p>
            <a:r>
              <a:rPr lang="lv-LV"/>
              <a:t>Apvienotajā Karalistē policija katru gadu saņem aptuveni 130 ziņojumus par izvarošanas un seksuāla rakstura uzbrukumu gadījumiem pret vecāka gadagājuma cilvēkiem</a:t>
            </a:r>
          </a:p>
          <a:p>
            <a:r>
              <a:rPr lang="lv-LV"/>
              <a:t>Apvienotās Karalistes policija reģistrēja noziedzīgos nodarījumus saistībā ar izvarošanu un seksuālu vardarbību laikposmā no 2009.gada 1. janvāra līdz 2013.gada 31. decembrim: cietušie nozieguma izdarīšanas brīdī bija 60 gadus veci vai vairāk; pārkāpumu skaits bija 655, kas sastāda 0,75% no kopējā reģistrētā noziegumu skaita</a:t>
            </a:r>
          </a:p>
          <a:p>
            <a:pPr marL="0" indent="0">
              <a:buNone/>
            </a:pPr>
            <a:r>
              <a:rPr lang="lv-LV" sz="1600"/>
              <a:t>Bows Hannah &amp; Westmarland Nicole 2015.</a:t>
            </a:r>
          </a:p>
          <a:p>
            <a:endParaRPr lang="en-GB" dirty="0"/>
          </a:p>
        </p:txBody>
      </p:sp>
    </p:spTree>
    <p:extLst>
      <p:ext uri="{BB962C8B-B14F-4D97-AF65-F5344CB8AC3E}">
        <p14:creationId xmlns:p14="http://schemas.microsoft.com/office/powerpoint/2010/main" val="227173876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0461" y="281075"/>
            <a:ext cx="11220449" cy="378075"/>
          </a:xfrm>
          <a:prstGeom prst="rect">
            <a:avLst/>
          </a:prstGeom>
        </p:spPr>
        <p:txBody>
          <a:bodyPr vert="horz" wrap="square" lIns="0" tIns="8659" rIns="0" bIns="0" rtlCol="0">
            <a:spAutoFit/>
          </a:bodyPr>
          <a:lstStyle/>
          <a:p>
            <a:pPr marL="8659" algn="ctr">
              <a:spcBef>
                <a:spcPts val="68"/>
              </a:spcBef>
            </a:pPr>
            <a:r>
              <a:rPr lang="lv-LV" sz="2400" b="1">
                <a:latin typeface="Times New Roman"/>
                <a:cs typeface="Times New Roman"/>
              </a:rPr>
              <a:t>VARDARBĪBAS PRET VECĀKA GADAGĀJUMA CILVĒKIEM AIZDOMU INDEKSS © (EASI)</a:t>
            </a:r>
          </a:p>
        </p:txBody>
      </p:sp>
      <p:sp>
        <p:nvSpPr>
          <p:cNvPr id="3" name="object 3"/>
          <p:cNvSpPr txBox="1"/>
          <p:nvPr/>
        </p:nvSpPr>
        <p:spPr>
          <a:xfrm>
            <a:off x="590461" y="6495713"/>
            <a:ext cx="3895725" cy="220923"/>
          </a:xfrm>
          <a:prstGeom prst="rect">
            <a:avLst/>
          </a:prstGeom>
        </p:spPr>
        <p:txBody>
          <a:bodyPr vert="horz" wrap="square" lIns="0" tIns="15586" rIns="0" bIns="0" rtlCol="0">
            <a:spAutoFit/>
          </a:bodyPr>
          <a:lstStyle/>
          <a:p>
            <a:pPr marL="8659" marR="3464">
              <a:lnSpc>
                <a:spcPts val="784"/>
              </a:lnSpc>
              <a:spcBef>
                <a:spcPts val="123"/>
              </a:spcBef>
            </a:pPr>
            <a:r>
              <a:rPr lang="lv-LV" sz="682">
                <a:latin typeface="Times New Roman"/>
                <a:cs typeface="Times New Roman"/>
              </a:rPr>
              <a:t>© Vardarbības pret vecāka gadagājuma cilvēkiem aizdomu indeksam (EASI) autortiesības piešķīris Kanādas intelektuālā īpašuma birojs (</a:t>
            </a:r>
            <a:r>
              <a:rPr lang="lv-LV" sz="682" i="1">
                <a:latin typeface="Times New Roman"/>
                <a:cs typeface="Times New Roman"/>
              </a:rPr>
              <a:t>Industry Canada</a:t>
            </a:r>
            <a:r>
              <a:rPr lang="lv-LV" sz="682">
                <a:latin typeface="Times New Roman"/>
                <a:cs typeface="Times New Roman"/>
              </a:rPr>
              <a:t>) 2006. gada 21. februārī. (Reģistrācijas nr. 1036459)</a:t>
            </a:r>
          </a:p>
        </p:txBody>
      </p:sp>
      <p:sp>
        <p:nvSpPr>
          <p:cNvPr id="4" name="object 4"/>
          <p:cNvSpPr txBox="1"/>
          <p:nvPr/>
        </p:nvSpPr>
        <p:spPr>
          <a:xfrm>
            <a:off x="8885311" y="6383427"/>
            <a:ext cx="1036493" cy="363299"/>
          </a:xfrm>
          <a:prstGeom prst="rect">
            <a:avLst/>
          </a:prstGeom>
        </p:spPr>
        <p:txBody>
          <a:bodyPr vert="horz" wrap="square" lIns="0" tIns="16885" rIns="0" bIns="0" rtlCol="0">
            <a:spAutoFit/>
          </a:bodyPr>
          <a:lstStyle/>
          <a:p>
            <a:pPr marL="8659" marR="3464">
              <a:lnSpc>
                <a:spcPts val="941"/>
              </a:lnSpc>
              <a:spcBef>
                <a:spcPts val="133"/>
              </a:spcBef>
            </a:pPr>
            <a:r>
              <a:rPr lang="lv-LV" sz="818" u="sng">
                <a:solidFill>
                  <a:srgbClr val="0000FF"/>
                </a:solidFill>
                <a:uFill>
                  <a:solidFill>
                    <a:srgbClr val="0000FF"/>
                  </a:solidFill>
                </a:uFill>
                <a:latin typeface="Times New Roman"/>
                <a:cs typeface="Times New Roman"/>
                <a:hlinkClick r:id="rId2"/>
              </a:rPr>
              <a:t>Marks Dž. Jaffe</a:t>
            </a:r>
            <a:r>
              <a:rPr lang="lv-LV" sz="818">
                <a:latin typeface="Times New Roman"/>
                <a:cs typeface="Times New Roman"/>
              </a:rPr>
              <a:t>, MD  </a:t>
            </a:r>
            <a:r>
              <a:rPr lang="lv-LV" sz="818" u="sng">
                <a:solidFill>
                  <a:srgbClr val="0000FF"/>
                </a:solidFill>
                <a:uFill>
                  <a:solidFill>
                    <a:srgbClr val="0000FF"/>
                  </a:solidFill>
                </a:uFill>
                <a:latin typeface="Times New Roman"/>
                <a:cs typeface="Times New Roman"/>
                <a:hlinkClick r:id="rId3"/>
              </a:rPr>
              <a:t>Maksīna Latvika</a:t>
            </a:r>
            <a:r>
              <a:rPr lang="lv-LV" sz="818">
                <a:latin typeface="Times New Roman"/>
                <a:cs typeface="Times New Roman"/>
              </a:rPr>
              <a:t>, MSW  </a:t>
            </a:r>
            <a:r>
              <a:rPr lang="lv-LV" sz="818" u="sng">
                <a:solidFill>
                  <a:srgbClr val="0000FF"/>
                </a:solidFill>
                <a:uFill>
                  <a:solidFill>
                    <a:srgbClr val="0000FF"/>
                  </a:solidFill>
                </a:uFill>
                <a:latin typeface="Times New Roman"/>
                <a:cs typeface="Times New Roman"/>
                <a:hlinkClick r:id="rId4"/>
              </a:rPr>
              <a:t>Kristīna Volfsone</a:t>
            </a:r>
            <a:r>
              <a:rPr lang="lv-LV" sz="818">
                <a:latin typeface="Times New Roman"/>
                <a:cs typeface="Times New Roman"/>
              </a:rPr>
              <a:t>, PhD</a:t>
            </a:r>
          </a:p>
        </p:txBody>
      </p:sp>
      <p:sp>
        <p:nvSpPr>
          <p:cNvPr id="5" name="object 5"/>
          <p:cNvSpPr txBox="1"/>
          <p:nvPr/>
        </p:nvSpPr>
        <p:spPr>
          <a:xfrm>
            <a:off x="10007833" y="6383427"/>
            <a:ext cx="1593706" cy="363299"/>
          </a:xfrm>
          <a:prstGeom prst="rect">
            <a:avLst/>
          </a:prstGeom>
        </p:spPr>
        <p:txBody>
          <a:bodyPr vert="horz" wrap="square" lIns="0" tIns="16885" rIns="0" bIns="0" rtlCol="0">
            <a:spAutoFit/>
          </a:bodyPr>
          <a:lstStyle/>
          <a:p>
            <a:pPr marL="8659" marR="3464" indent="14720">
              <a:lnSpc>
                <a:spcPts val="941"/>
              </a:lnSpc>
              <a:spcBef>
                <a:spcPts val="133"/>
              </a:spcBef>
            </a:pPr>
            <a:r>
              <a:rPr lang="lv-LV" sz="818">
                <a:latin typeface="Times New Roman"/>
                <a:cs typeface="Times New Roman"/>
              </a:rPr>
              <a:t>Makgila Universitāte, Monreāla, Kanāda  Kavendiša veselības un sociālais centrs, Monreāla, Kanāda  doktore, Makgila Universitāte, Monreāla, Kanāda</a:t>
            </a:r>
          </a:p>
        </p:txBody>
      </p:sp>
      <p:graphicFrame>
        <p:nvGraphicFramePr>
          <p:cNvPr id="6" name="object 6"/>
          <p:cNvGraphicFramePr>
            <a:graphicFrameLocks noGrp="1"/>
          </p:cNvGraphicFramePr>
          <p:nvPr>
            <p:extLst/>
          </p:nvPr>
        </p:nvGraphicFramePr>
        <p:xfrm>
          <a:off x="1" y="633810"/>
          <a:ext cx="12191998" cy="6339312"/>
        </p:xfrm>
        <a:graphic>
          <a:graphicData uri="http://schemas.openxmlformats.org/drawingml/2006/table">
            <a:tbl>
              <a:tblPr firstRow="1" bandRow="1">
                <a:tableStyleId>{2D5ABB26-0587-4C30-8999-92F81FD0307C}</a:tableStyleId>
              </a:tblPr>
              <a:tblGrid>
                <a:gridCol w="8435643">
                  <a:extLst>
                    <a:ext uri="{9D8B030D-6E8A-4147-A177-3AD203B41FA5}">
                      <a16:colId xmlns:a16="http://schemas.microsoft.com/office/drawing/2014/main" xmlns="" val="20000"/>
                    </a:ext>
                  </a:extLst>
                </a:gridCol>
                <a:gridCol w="1196967">
                  <a:extLst>
                    <a:ext uri="{9D8B030D-6E8A-4147-A177-3AD203B41FA5}">
                      <a16:colId xmlns:a16="http://schemas.microsoft.com/office/drawing/2014/main" xmlns="" val="20001"/>
                    </a:ext>
                  </a:extLst>
                </a:gridCol>
                <a:gridCol w="1163358">
                  <a:extLst>
                    <a:ext uri="{9D8B030D-6E8A-4147-A177-3AD203B41FA5}">
                      <a16:colId xmlns:a16="http://schemas.microsoft.com/office/drawing/2014/main" xmlns="" val="20002"/>
                    </a:ext>
                  </a:extLst>
                </a:gridCol>
                <a:gridCol w="1396030">
                  <a:extLst>
                    <a:ext uri="{9D8B030D-6E8A-4147-A177-3AD203B41FA5}">
                      <a16:colId xmlns:a16="http://schemas.microsoft.com/office/drawing/2014/main" xmlns="" val="20003"/>
                    </a:ext>
                  </a:extLst>
                </a:gridCol>
              </a:tblGrid>
              <a:tr h="362200">
                <a:tc gridSpan="4">
                  <a:txBody>
                    <a:bodyPr/>
                    <a:lstStyle/>
                    <a:p>
                      <a:pPr marL="1478280" marR="1463675" algn="l">
                        <a:lnSpc>
                          <a:spcPts val="1380"/>
                        </a:lnSpc>
                        <a:spcBef>
                          <a:spcPts val="60"/>
                        </a:spcBef>
                      </a:pPr>
                      <a:r>
                        <a:rPr lang="lv-LV" sz="2000">
                          <a:solidFill>
                            <a:srgbClr val="FFFFFF"/>
                          </a:solidFill>
                          <a:latin typeface="Times New Roman"/>
                          <a:cs typeface="Times New Roman"/>
                        </a:rPr>
                        <a:t>1.–5. jautājumu uzdod pacientam, uz 6. jautājumu atbild ārsts (</a:t>
                      </a:r>
                      <a:r>
                        <a:rPr lang="lv-LV" sz="2000" i="1">
                          <a:solidFill>
                            <a:srgbClr val="FFFFFF"/>
                          </a:solidFill>
                          <a:latin typeface="Times New Roman"/>
                          <a:cs typeface="Times New Roman"/>
                        </a:rPr>
                        <a:t>pēdējo 12 mēnešu laikā</a:t>
                      </a:r>
                      <a:r>
                        <a:rPr lang="lv-LV" sz="2000">
                          <a:solidFill>
                            <a:srgbClr val="FFFFFF"/>
                          </a:solidFill>
                          <a:latin typeface="Times New Roman"/>
                          <a:cs typeface="Times New Roman"/>
                        </a:rPr>
                        <a:t>)</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94B3D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801442">
                <a:tc>
                  <a:txBody>
                    <a:bodyPr/>
                    <a:lstStyle/>
                    <a:p>
                      <a:pPr marL="528955" marR="60325" indent="-229235" algn="l">
                        <a:lnSpc>
                          <a:spcPct val="100000"/>
                        </a:lnSpc>
                        <a:spcBef>
                          <a:spcPts val="0"/>
                        </a:spcBef>
                      </a:pPr>
                      <a:r>
                        <a:rPr lang="lv-LV" sz="2000">
                          <a:latin typeface="Times New Roman"/>
                          <a:cs typeface="Times New Roman"/>
                        </a:rPr>
                        <a:t>1) Vai esat paļāvies/paļāvusies uz citu palīdzību, lai veiktu vismaz vienu no šīm darbībām:  mazgāšanās, ģērbšanās, iepirkšanās, naudas pārvaldība vai ēdienreizes?</a:t>
                      </a:r>
                    </a:p>
                  </a:txBody>
                  <a:tcPr marL="0" marR="0" marT="216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l" rtl="0">
                        <a:lnSpc>
                          <a:spcPct val="100000"/>
                        </a:lnSpc>
                        <a:spcBef>
                          <a:spcPts val="40"/>
                        </a:spcBef>
                      </a:pPr>
                      <a:endParaRPr sz="2000" dirty="0">
                        <a:latin typeface="Times New Roman"/>
                        <a:cs typeface="Times New Roman"/>
                      </a:endParaRPr>
                    </a:p>
                    <a:p>
                      <a:pPr marL="5080" algn="l">
                        <a:lnSpc>
                          <a:spcPct val="100000"/>
                        </a:lnSpc>
                      </a:pPr>
                      <a:r>
                        <a:rPr lang="lv-LV" sz="2000">
                          <a:latin typeface="Times New Roman"/>
                          <a:cs typeface="Times New Roman"/>
                        </a:rPr>
                        <a:t>JĀ</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66"/>
                    </a:solidFill>
                  </a:tcPr>
                </a:tc>
                <a:tc>
                  <a:txBody>
                    <a:bodyPr/>
                    <a:lstStyle/>
                    <a:p>
                      <a:pPr algn="l" rtl="0">
                        <a:lnSpc>
                          <a:spcPct val="100000"/>
                        </a:lnSpc>
                        <a:spcBef>
                          <a:spcPts val="40"/>
                        </a:spcBef>
                      </a:pPr>
                      <a:endParaRPr sz="2000" dirty="0">
                        <a:latin typeface="Times New Roman"/>
                        <a:cs typeface="Times New Roman"/>
                      </a:endParaRPr>
                    </a:p>
                    <a:p>
                      <a:pPr marL="178435" algn="l">
                        <a:lnSpc>
                          <a:spcPct val="100000"/>
                        </a:lnSpc>
                      </a:pPr>
                      <a:r>
                        <a:rPr lang="lv-LV" sz="2000">
                          <a:latin typeface="Times New Roman"/>
                          <a:cs typeface="Times New Roman"/>
                        </a:rPr>
                        <a:t>NĒ</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1A0C6"/>
                    </a:solidFill>
                  </a:tcPr>
                </a:tc>
                <a:tc>
                  <a:txBody>
                    <a:bodyPr/>
                    <a:lstStyle/>
                    <a:p>
                      <a:pPr marL="130810" marR="100965" indent="-15240" algn="l">
                        <a:lnSpc>
                          <a:spcPts val="1380"/>
                        </a:lnSpc>
                        <a:spcBef>
                          <a:spcPts val="710"/>
                        </a:spcBef>
                      </a:pPr>
                      <a:r>
                        <a:rPr lang="lv-LV" sz="2000">
                          <a:latin typeface="Times New Roman"/>
                          <a:cs typeface="Times New Roman"/>
                        </a:rPr>
                        <a:t>Neatbildēja</a:t>
                      </a:r>
                    </a:p>
                  </a:txBody>
                  <a:tcPr marL="0" marR="0" marT="6148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xmlns="" val="10001"/>
                  </a:ext>
                </a:extLst>
              </a:tr>
              <a:tr h="996330">
                <a:tc>
                  <a:txBody>
                    <a:bodyPr/>
                    <a:lstStyle/>
                    <a:p>
                      <a:pPr marL="528955" marR="59690" indent="-229235" algn="l">
                        <a:lnSpc>
                          <a:spcPct val="100000"/>
                        </a:lnSpc>
                        <a:spcBef>
                          <a:spcPts val="0"/>
                        </a:spcBef>
                      </a:pPr>
                      <a:r>
                        <a:rPr lang="lv-LV" sz="2000">
                          <a:latin typeface="Times New Roman"/>
                          <a:cs typeface="Times New Roman"/>
                        </a:rPr>
                        <a:t>2) Vai kāds jums ir liedzis piekļuvi pārtikai, apģērbam, zālēm, brillēm, dzirdes palīgierīcēm vai medicīnas aprūpei, vai arī tikšanos ar cilvēkiem, ar kuriem jūs gribējāt tikties?</a:t>
                      </a:r>
                    </a:p>
                  </a:txBody>
                  <a:tcPr marL="0" marR="0" marT="216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l" rtl="0">
                        <a:lnSpc>
                          <a:spcPct val="100000"/>
                        </a:lnSpc>
                        <a:spcBef>
                          <a:spcPts val="40"/>
                        </a:spcBef>
                      </a:pPr>
                      <a:endParaRPr sz="2000" dirty="0">
                        <a:latin typeface="Times New Roman"/>
                        <a:cs typeface="Times New Roman"/>
                      </a:endParaRPr>
                    </a:p>
                    <a:p>
                      <a:pPr marL="5080" algn="l">
                        <a:lnSpc>
                          <a:spcPct val="100000"/>
                        </a:lnSpc>
                      </a:pPr>
                      <a:r>
                        <a:rPr lang="lv-LV" sz="2000">
                          <a:latin typeface="Times New Roman"/>
                          <a:cs typeface="Times New Roman"/>
                        </a:rPr>
                        <a:t>JĀ</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66"/>
                    </a:solidFill>
                  </a:tcPr>
                </a:tc>
                <a:tc>
                  <a:txBody>
                    <a:bodyPr/>
                    <a:lstStyle/>
                    <a:p>
                      <a:pPr algn="l" rtl="0">
                        <a:lnSpc>
                          <a:spcPct val="100000"/>
                        </a:lnSpc>
                        <a:spcBef>
                          <a:spcPts val="40"/>
                        </a:spcBef>
                      </a:pPr>
                      <a:endParaRPr sz="2000" dirty="0">
                        <a:latin typeface="Times New Roman"/>
                        <a:cs typeface="Times New Roman"/>
                      </a:endParaRPr>
                    </a:p>
                    <a:p>
                      <a:pPr marL="178435" algn="l">
                        <a:lnSpc>
                          <a:spcPct val="100000"/>
                        </a:lnSpc>
                      </a:pPr>
                      <a:r>
                        <a:rPr lang="lv-LV" sz="2000">
                          <a:latin typeface="Times New Roman"/>
                          <a:cs typeface="Times New Roman"/>
                        </a:rPr>
                        <a:t>NĒ</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1A0C6"/>
                    </a:solidFill>
                  </a:tcPr>
                </a:tc>
                <a:tc>
                  <a:txBody>
                    <a:bodyPr/>
                    <a:lstStyle/>
                    <a:p>
                      <a:pPr algn="l" rtl="0">
                        <a:lnSpc>
                          <a:spcPct val="100000"/>
                        </a:lnSpc>
                        <a:spcBef>
                          <a:spcPts val="20"/>
                        </a:spcBef>
                      </a:pPr>
                      <a:endParaRPr sz="2000" dirty="0">
                        <a:latin typeface="Times New Roman"/>
                        <a:cs typeface="Times New Roman"/>
                      </a:endParaRPr>
                    </a:p>
                    <a:p>
                      <a:pPr marL="130810" marR="100965" indent="-15240" algn="l">
                        <a:lnSpc>
                          <a:spcPts val="1380"/>
                        </a:lnSpc>
                        <a:spcBef>
                          <a:spcPts val="5"/>
                        </a:spcBef>
                      </a:pPr>
                      <a:r>
                        <a:rPr lang="lv-LV" sz="2000">
                          <a:latin typeface="Times New Roman"/>
                          <a:cs typeface="Times New Roman"/>
                        </a:rPr>
                        <a:t>Neatbildēja</a:t>
                      </a:r>
                    </a:p>
                  </a:txBody>
                  <a:tcPr marL="0" marR="0" marT="1732"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xmlns="" val="10002"/>
                  </a:ext>
                </a:extLst>
              </a:tr>
              <a:tr h="801442">
                <a:tc>
                  <a:txBody>
                    <a:bodyPr/>
                    <a:lstStyle/>
                    <a:p>
                      <a:pPr marL="528955" marR="60325" indent="-229235" algn="l">
                        <a:lnSpc>
                          <a:spcPct val="100000"/>
                        </a:lnSpc>
                        <a:spcBef>
                          <a:spcPts val="0"/>
                        </a:spcBef>
                      </a:pPr>
                      <a:r>
                        <a:rPr lang="lv-LV" sz="2000">
                          <a:latin typeface="Times New Roman"/>
                          <a:cs typeface="Times New Roman"/>
                        </a:rPr>
                        <a:t>3) Vai esat bijis satraukts/satraukta tāpēc, ka kāds ar jums runāja veidā, kas lika jums justies kauninātam/kauninātai vai apdraudētam/apdraudētai?</a:t>
                      </a:r>
                    </a:p>
                  </a:txBody>
                  <a:tcPr marL="0" marR="0" marT="216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l" rtl="0">
                        <a:lnSpc>
                          <a:spcPct val="100000"/>
                        </a:lnSpc>
                        <a:spcBef>
                          <a:spcPts val="40"/>
                        </a:spcBef>
                      </a:pPr>
                      <a:endParaRPr sz="2000" dirty="0">
                        <a:latin typeface="Times New Roman"/>
                        <a:cs typeface="Times New Roman"/>
                      </a:endParaRPr>
                    </a:p>
                    <a:p>
                      <a:pPr marL="5080" algn="l">
                        <a:lnSpc>
                          <a:spcPct val="100000"/>
                        </a:lnSpc>
                      </a:pPr>
                      <a:r>
                        <a:rPr lang="lv-LV" sz="2000">
                          <a:latin typeface="Times New Roman"/>
                          <a:cs typeface="Times New Roman"/>
                        </a:rPr>
                        <a:t>JĀ</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66"/>
                    </a:solidFill>
                  </a:tcPr>
                </a:tc>
                <a:tc>
                  <a:txBody>
                    <a:bodyPr/>
                    <a:lstStyle/>
                    <a:p>
                      <a:pPr algn="l" rtl="0">
                        <a:lnSpc>
                          <a:spcPct val="100000"/>
                        </a:lnSpc>
                        <a:spcBef>
                          <a:spcPts val="40"/>
                        </a:spcBef>
                      </a:pPr>
                      <a:endParaRPr sz="2000" dirty="0">
                        <a:latin typeface="Times New Roman"/>
                        <a:cs typeface="Times New Roman"/>
                      </a:endParaRPr>
                    </a:p>
                    <a:p>
                      <a:pPr marL="178435" algn="l">
                        <a:lnSpc>
                          <a:spcPct val="100000"/>
                        </a:lnSpc>
                      </a:pPr>
                      <a:r>
                        <a:rPr lang="lv-LV" sz="2000">
                          <a:latin typeface="Times New Roman"/>
                          <a:cs typeface="Times New Roman"/>
                        </a:rPr>
                        <a:t>NĒ</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1A0C6"/>
                    </a:solidFill>
                  </a:tcPr>
                </a:tc>
                <a:tc>
                  <a:txBody>
                    <a:bodyPr/>
                    <a:lstStyle/>
                    <a:p>
                      <a:pPr marL="130810" marR="100965" indent="-15240" algn="l">
                        <a:lnSpc>
                          <a:spcPts val="1380"/>
                        </a:lnSpc>
                        <a:spcBef>
                          <a:spcPts val="710"/>
                        </a:spcBef>
                      </a:pPr>
                      <a:r>
                        <a:rPr lang="lv-LV" sz="2000">
                          <a:latin typeface="Times New Roman"/>
                          <a:cs typeface="Times New Roman"/>
                        </a:rPr>
                        <a:t>Neatbildēja</a:t>
                      </a:r>
                    </a:p>
                  </a:txBody>
                  <a:tcPr marL="0" marR="0" marT="6148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xmlns="" val="10003"/>
                  </a:ext>
                </a:extLst>
              </a:tr>
              <a:tr h="802364">
                <a:tc>
                  <a:txBody>
                    <a:bodyPr/>
                    <a:lstStyle/>
                    <a:p>
                      <a:pPr marL="528955" marR="59690" indent="-229235" algn="l">
                        <a:lnSpc>
                          <a:spcPct val="100000"/>
                        </a:lnSpc>
                        <a:spcBef>
                          <a:spcPts val="0"/>
                        </a:spcBef>
                      </a:pPr>
                      <a:r>
                        <a:rPr lang="lv-LV" sz="2000">
                          <a:latin typeface="Times New Roman"/>
                          <a:cs typeface="Times New Roman"/>
                        </a:rPr>
                        <a:t>4) Vai kāds ir mēģinājis jūs piespiest parakstīt dokumentus vai izmantot jūsu naudu pret jūsu gribu?</a:t>
                      </a:r>
                    </a:p>
                  </a:txBody>
                  <a:tcPr marL="0" marR="0" marT="2598"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l" rtl="0">
                        <a:lnSpc>
                          <a:spcPct val="100000"/>
                        </a:lnSpc>
                        <a:spcBef>
                          <a:spcPts val="45"/>
                        </a:spcBef>
                      </a:pPr>
                      <a:endParaRPr sz="2000" dirty="0">
                        <a:latin typeface="Times New Roman"/>
                        <a:cs typeface="Times New Roman"/>
                      </a:endParaRPr>
                    </a:p>
                    <a:p>
                      <a:pPr marL="5080" algn="l">
                        <a:lnSpc>
                          <a:spcPct val="100000"/>
                        </a:lnSpc>
                        <a:spcBef>
                          <a:spcPts val="5"/>
                        </a:spcBef>
                      </a:pPr>
                      <a:r>
                        <a:rPr lang="lv-LV" sz="2000">
                          <a:latin typeface="Times New Roman"/>
                          <a:cs typeface="Times New Roman"/>
                        </a:rPr>
                        <a:t>JĀ</a:t>
                      </a:r>
                    </a:p>
                  </a:txBody>
                  <a:tcPr marL="0" marR="0" marT="3897"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66"/>
                    </a:solidFill>
                  </a:tcPr>
                </a:tc>
                <a:tc>
                  <a:txBody>
                    <a:bodyPr/>
                    <a:lstStyle/>
                    <a:p>
                      <a:pPr algn="l" rtl="0">
                        <a:lnSpc>
                          <a:spcPct val="100000"/>
                        </a:lnSpc>
                        <a:spcBef>
                          <a:spcPts val="45"/>
                        </a:spcBef>
                      </a:pPr>
                      <a:endParaRPr sz="2000" dirty="0">
                        <a:latin typeface="Times New Roman"/>
                        <a:cs typeface="Times New Roman"/>
                      </a:endParaRPr>
                    </a:p>
                    <a:p>
                      <a:pPr marL="178435" algn="l">
                        <a:lnSpc>
                          <a:spcPct val="100000"/>
                        </a:lnSpc>
                        <a:spcBef>
                          <a:spcPts val="5"/>
                        </a:spcBef>
                      </a:pPr>
                      <a:r>
                        <a:rPr lang="lv-LV" sz="2000">
                          <a:latin typeface="Times New Roman"/>
                          <a:cs typeface="Times New Roman"/>
                        </a:rPr>
                        <a:t>NĒ</a:t>
                      </a:r>
                    </a:p>
                  </a:txBody>
                  <a:tcPr marL="0" marR="0" marT="3897"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1A0C6"/>
                    </a:solidFill>
                  </a:tcPr>
                </a:tc>
                <a:tc>
                  <a:txBody>
                    <a:bodyPr/>
                    <a:lstStyle/>
                    <a:p>
                      <a:pPr marL="130810" marR="100965" indent="-15240" algn="l">
                        <a:lnSpc>
                          <a:spcPts val="1380"/>
                        </a:lnSpc>
                        <a:spcBef>
                          <a:spcPts val="720"/>
                        </a:spcBef>
                      </a:pPr>
                      <a:r>
                        <a:rPr lang="lv-LV" sz="2000">
                          <a:latin typeface="Times New Roman"/>
                          <a:cs typeface="Times New Roman"/>
                        </a:rPr>
                        <a:t>Neatbildēja</a:t>
                      </a:r>
                    </a:p>
                  </a:txBody>
                  <a:tcPr marL="0" marR="0" marT="623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xmlns="" val="10004"/>
                  </a:ext>
                </a:extLst>
              </a:tr>
              <a:tr h="801902">
                <a:tc>
                  <a:txBody>
                    <a:bodyPr/>
                    <a:lstStyle/>
                    <a:p>
                      <a:pPr marL="528955" marR="59055" indent="-229235" algn="l">
                        <a:lnSpc>
                          <a:spcPct val="100000"/>
                        </a:lnSpc>
                        <a:spcBef>
                          <a:spcPts val="0"/>
                        </a:spcBef>
                      </a:pPr>
                      <a:r>
                        <a:rPr lang="lv-LV" sz="2000">
                          <a:latin typeface="Times New Roman"/>
                          <a:cs typeface="Times New Roman"/>
                        </a:rPr>
                        <a:t>5) Vai kāds ir jūs iebiedējis, pieskāries negribētos veidos vai fiziski jūs traumējis?</a:t>
                      </a:r>
                    </a:p>
                  </a:txBody>
                  <a:tcPr marL="0" marR="0" marT="216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l" rtl="0">
                        <a:lnSpc>
                          <a:spcPct val="100000"/>
                        </a:lnSpc>
                        <a:spcBef>
                          <a:spcPts val="40"/>
                        </a:spcBef>
                      </a:pPr>
                      <a:endParaRPr sz="2000" dirty="0">
                        <a:latin typeface="Times New Roman"/>
                        <a:cs typeface="Times New Roman"/>
                      </a:endParaRPr>
                    </a:p>
                    <a:p>
                      <a:pPr marL="5080" algn="l">
                        <a:lnSpc>
                          <a:spcPct val="100000"/>
                        </a:lnSpc>
                      </a:pPr>
                      <a:r>
                        <a:rPr lang="lv-LV" sz="2000">
                          <a:latin typeface="Times New Roman"/>
                          <a:cs typeface="Times New Roman"/>
                        </a:rPr>
                        <a:t>JĀ</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66"/>
                    </a:solidFill>
                  </a:tcPr>
                </a:tc>
                <a:tc>
                  <a:txBody>
                    <a:bodyPr/>
                    <a:lstStyle/>
                    <a:p>
                      <a:pPr algn="l" rtl="0">
                        <a:lnSpc>
                          <a:spcPct val="100000"/>
                        </a:lnSpc>
                        <a:spcBef>
                          <a:spcPts val="40"/>
                        </a:spcBef>
                      </a:pPr>
                      <a:endParaRPr sz="2000" dirty="0">
                        <a:latin typeface="Times New Roman"/>
                        <a:cs typeface="Times New Roman"/>
                      </a:endParaRPr>
                    </a:p>
                    <a:p>
                      <a:pPr marL="178435" algn="l">
                        <a:lnSpc>
                          <a:spcPct val="100000"/>
                        </a:lnSpc>
                      </a:pPr>
                      <a:r>
                        <a:rPr lang="lv-LV" sz="2000">
                          <a:latin typeface="Times New Roman"/>
                          <a:cs typeface="Times New Roman"/>
                        </a:rPr>
                        <a:t>NĒ</a:t>
                      </a:r>
                    </a:p>
                  </a:txBody>
                  <a:tcPr marL="0" marR="0" marT="3464"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1A0C6"/>
                    </a:solidFill>
                  </a:tcPr>
                </a:tc>
                <a:tc>
                  <a:txBody>
                    <a:bodyPr/>
                    <a:lstStyle/>
                    <a:p>
                      <a:pPr marL="130810" marR="100965" indent="-15240" algn="l">
                        <a:lnSpc>
                          <a:spcPts val="1380"/>
                        </a:lnSpc>
                        <a:spcBef>
                          <a:spcPts val="715"/>
                        </a:spcBef>
                      </a:pPr>
                      <a:r>
                        <a:rPr lang="lv-LV" sz="2000">
                          <a:latin typeface="Times New Roman"/>
                          <a:cs typeface="Times New Roman"/>
                        </a:rPr>
                        <a:t>Neatbildēja</a:t>
                      </a:r>
                    </a:p>
                  </a:txBody>
                  <a:tcPr marL="0" marR="0" marT="61912"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xmlns="" val="10005"/>
                  </a:ext>
                </a:extLst>
              </a:tr>
              <a:tr h="1658509">
                <a:tc>
                  <a:txBody>
                    <a:bodyPr/>
                    <a:lstStyle/>
                    <a:p>
                      <a:pPr marL="528955" marR="59055" indent="-229235" algn="l">
                        <a:lnSpc>
                          <a:spcPct val="100000"/>
                        </a:lnSpc>
                        <a:spcBef>
                          <a:spcPts val="0"/>
                        </a:spcBef>
                        <a:tabLst>
                          <a:tab pos="984885" algn="l"/>
                          <a:tab pos="1330960" algn="l"/>
                          <a:tab pos="1786889" algn="l"/>
                          <a:tab pos="2174875" algn="l"/>
                          <a:tab pos="2828925" algn="l"/>
                          <a:tab pos="3656965" algn="l"/>
                        </a:tabLst>
                      </a:pPr>
                      <a:r>
                        <a:rPr lang="lv-LV" sz="2000">
                          <a:latin typeface="Times New Roman"/>
                          <a:cs typeface="Times New Roman"/>
                        </a:rPr>
                        <a:t>6) </a:t>
                      </a:r>
                      <a:r>
                        <a:rPr lang="lv-LV" sz="2000" b="1">
                          <a:latin typeface="Times New Roman"/>
                          <a:cs typeface="Times New Roman"/>
                        </a:rPr>
                        <a:t>Ārsts: </a:t>
                      </a:r>
                      <a:r>
                        <a:rPr lang="lv-LV" sz="2000">
                          <a:latin typeface="Times New Roman"/>
                          <a:cs typeface="Times New Roman"/>
                        </a:rPr>
                        <a:t>vardarbība pret vecāka gadagājuma cilvēkiem </a:t>
                      </a:r>
                      <a:r>
                        <a:rPr lang="lv-LV" sz="2000" u="sng">
                          <a:latin typeface="Times New Roman"/>
                          <a:cs typeface="Times New Roman"/>
                        </a:rPr>
                        <a:t>var</a:t>
                      </a:r>
                      <a:r>
                        <a:rPr lang="lv-LV" sz="2000">
                          <a:latin typeface="Times New Roman"/>
                          <a:cs typeface="Times New Roman"/>
                        </a:rPr>
                        <a:t> būt saistīta ar tādiem novērojumiem kā: vājš acu kontakts, noslēgts raksturs,</a:t>
                      </a:r>
                    </a:p>
                    <a:p>
                      <a:pPr marL="528955" marR="58419" algn="l">
                        <a:lnSpc>
                          <a:spcPct val="100000"/>
                        </a:lnSpc>
                        <a:spcBef>
                          <a:spcPts val="0"/>
                        </a:spcBef>
                      </a:pPr>
                      <a:r>
                        <a:rPr lang="lv-LV" sz="2000">
                          <a:latin typeface="Times New Roman"/>
                          <a:cs typeface="Times New Roman"/>
                        </a:rPr>
                        <a:t>slikts uzturs, higiēnas problēmas, brūces, zilumi, nepiemērots apģērbs vai atbilstošas zāļu lietošanas problēmas.  Vai šodien vai pēdējo 12 mēnešu laikā esat novērojis/novērojusi kādu no šīm pazīmēm?</a:t>
                      </a:r>
                    </a:p>
                  </a:txBody>
                  <a:tcPr marL="0" marR="0" marT="1732"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algn="l" rtl="0">
                        <a:lnSpc>
                          <a:spcPct val="100000"/>
                        </a:lnSpc>
                      </a:pPr>
                      <a:endParaRPr sz="2000" dirty="0">
                        <a:latin typeface="Times New Roman"/>
                        <a:cs typeface="Times New Roman"/>
                      </a:endParaRPr>
                    </a:p>
                    <a:p>
                      <a:pPr algn="l" rtl="0">
                        <a:lnSpc>
                          <a:spcPct val="100000"/>
                        </a:lnSpc>
                      </a:pPr>
                      <a:endParaRPr sz="2000" dirty="0">
                        <a:latin typeface="Times New Roman"/>
                        <a:cs typeface="Times New Roman"/>
                      </a:endParaRPr>
                    </a:p>
                    <a:p>
                      <a:pPr marL="5080" algn="l">
                        <a:lnSpc>
                          <a:spcPct val="100000"/>
                        </a:lnSpc>
                        <a:spcBef>
                          <a:spcPts val="1080"/>
                        </a:spcBef>
                      </a:pPr>
                      <a:r>
                        <a:rPr lang="lv-LV" sz="2000">
                          <a:latin typeface="Times New Roman"/>
                          <a:cs typeface="Times New Roman"/>
                        </a:rPr>
                        <a:t>JĀ</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FFF66"/>
                    </a:solidFill>
                  </a:tcPr>
                </a:tc>
                <a:tc>
                  <a:txBody>
                    <a:bodyPr/>
                    <a:lstStyle/>
                    <a:p>
                      <a:pPr algn="l" rtl="0">
                        <a:lnSpc>
                          <a:spcPct val="100000"/>
                        </a:lnSpc>
                      </a:pPr>
                      <a:endParaRPr sz="2000" dirty="0">
                        <a:latin typeface="Times New Roman"/>
                        <a:cs typeface="Times New Roman"/>
                      </a:endParaRPr>
                    </a:p>
                    <a:p>
                      <a:pPr algn="l" rtl="0">
                        <a:lnSpc>
                          <a:spcPct val="100000"/>
                        </a:lnSpc>
                      </a:pPr>
                      <a:endParaRPr sz="2000" dirty="0">
                        <a:latin typeface="Times New Roman"/>
                        <a:cs typeface="Times New Roman"/>
                      </a:endParaRPr>
                    </a:p>
                    <a:p>
                      <a:pPr marL="178435" algn="l">
                        <a:lnSpc>
                          <a:spcPct val="100000"/>
                        </a:lnSpc>
                        <a:spcBef>
                          <a:spcPts val="1080"/>
                        </a:spcBef>
                      </a:pPr>
                      <a:r>
                        <a:rPr lang="lv-LV" sz="2000">
                          <a:latin typeface="Times New Roman"/>
                          <a:cs typeface="Times New Roman"/>
                        </a:rPr>
                        <a:t>NĒ</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1A0C6"/>
                    </a:solidFill>
                  </a:tcPr>
                </a:tc>
                <a:tc>
                  <a:txBody>
                    <a:bodyPr/>
                    <a:lstStyle/>
                    <a:p>
                      <a:pPr marL="85725" algn="l">
                        <a:lnSpc>
                          <a:spcPct val="100000"/>
                        </a:lnSpc>
                        <a:spcBef>
                          <a:spcPts val="1080"/>
                        </a:spcBef>
                      </a:pPr>
                      <a:r>
                        <a:rPr lang="lv-LV" sz="2000">
                          <a:latin typeface="Times New Roman"/>
                          <a:cs typeface="Times New Roman"/>
                        </a:rPr>
                        <a:t>Grūti atbildēt</a:t>
                      </a: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EBEBE"/>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81674550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a:bodyPr>
          <a:lstStyle/>
          <a:p>
            <a:r>
              <a:rPr lang="lv-LV" sz="2800"/>
              <a:t>Atbilžu nozīme</a:t>
            </a:r>
            <a:br>
              <a:rPr lang="lv-LV" sz="2800"/>
            </a:br>
            <a:endParaRPr lang="lv-LV" sz="2800"/>
          </a:p>
        </p:txBody>
      </p:sp>
      <p:sp>
        <p:nvSpPr>
          <p:cNvPr id="3" name="Sisällön paikkamerkki 2"/>
          <p:cNvSpPr>
            <a:spLocks noGrp="1"/>
          </p:cNvSpPr>
          <p:nvPr>
            <p:ph idx="1"/>
          </p:nvPr>
        </p:nvSpPr>
        <p:spPr>
          <a:xfrm>
            <a:off x="1981200" y="1268761"/>
            <a:ext cx="8229600" cy="4857403"/>
          </a:xfrm>
        </p:spPr>
        <p:txBody>
          <a:bodyPr>
            <a:normAutofit/>
          </a:bodyPr>
          <a:lstStyle/>
          <a:p>
            <a:pPr lvl="0"/>
            <a:r>
              <a:rPr lang="lv-LV"/>
              <a:t>1. jautājums: Jā – atbilde neliecina par iespējamu vardarbību; tā norāda uz iespējamu vardarbības risku (risks palielinās, ja persona ir atkarīga no citu palīdzības) </a:t>
            </a:r>
          </a:p>
          <a:p>
            <a:pPr lvl="0"/>
            <a:r>
              <a:rPr lang="lv-LV"/>
              <a:t>2.–6. jautājums: Pozitīvai atbilde uz vienu vai vairākiem jautājumiem jārada aizdomas, kam jāseko pēckontroles pasākumiem. </a:t>
            </a:r>
          </a:p>
          <a:p>
            <a:r>
              <a:rPr lang="lv-LV"/>
              <a:t>Neatbildēja/nezina (Nav pārliecināts) – nav statistiskas ietekmes uz rīku, taču nespēja atbildēt var radīt bažas, t.i. pastiprināt aizdomas</a:t>
            </a:r>
          </a:p>
          <a:p>
            <a:pPr lvl="0"/>
            <a:endParaRPr lang="en-GB" dirty="0"/>
          </a:p>
          <a:p>
            <a:endParaRPr lang="en-GB" dirty="0"/>
          </a:p>
        </p:txBody>
      </p:sp>
    </p:spTree>
    <p:extLst>
      <p:ext uri="{BB962C8B-B14F-4D97-AF65-F5344CB8AC3E}">
        <p14:creationId xmlns:p14="http://schemas.microsoft.com/office/powerpoint/2010/main" val="192564521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94122"/>
          </a:xfrm>
        </p:spPr>
        <p:txBody>
          <a:bodyPr>
            <a:normAutofit/>
          </a:bodyPr>
          <a:lstStyle/>
          <a:p>
            <a:r>
              <a:rPr lang="lv-LV" sz="2800"/>
              <a:t>Jautājumu uzdošana</a:t>
            </a:r>
          </a:p>
        </p:txBody>
      </p:sp>
      <p:sp>
        <p:nvSpPr>
          <p:cNvPr id="3" name="Sisällön paikkamerkki 2"/>
          <p:cNvSpPr>
            <a:spLocks noGrp="1"/>
          </p:cNvSpPr>
          <p:nvPr>
            <p:ph idx="1"/>
          </p:nvPr>
        </p:nvSpPr>
        <p:spPr>
          <a:xfrm>
            <a:off x="1981200" y="1600201"/>
            <a:ext cx="8229600" cy="5141167"/>
          </a:xfrm>
        </p:spPr>
        <p:txBody>
          <a:bodyPr>
            <a:normAutofit/>
          </a:bodyPr>
          <a:lstStyle/>
          <a:p>
            <a:pPr lvl="0"/>
            <a:r>
              <a:rPr lang="lv-LV" sz="2100" dirty="0"/>
              <a:t>Jautājumi jāuzdod pēc kārtas, jo tie sakārtoti no teorētiski mazāk draudīgā līdz draudīgākajam </a:t>
            </a:r>
          </a:p>
          <a:p>
            <a:r>
              <a:rPr lang="lv-LV" sz="2100" dirty="0"/>
              <a:t>Vecāka gadagājuma cilvēkus vienmēr intervējiet privāti, konfidenciālā un klusā vietā, prom no ģimenes locekļiem un pavadoņiem</a:t>
            </a:r>
          </a:p>
          <a:p>
            <a:pPr lvl="0"/>
            <a:r>
              <a:rPr lang="lv-LV" sz="2100" dirty="0"/>
              <a:t>Jūs varat interviju sākt ar ievadu, piemēram: “Es vēlētos jums uzdot dažus jautājumus par jūsu labklājību un drošību...”</a:t>
            </a:r>
          </a:p>
          <a:p>
            <a:r>
              <a:rPr lang="lv-LV" sz="2100" dirty="0"/>
              <a:t>Dodiet vecāka gadagājuma cilvēkiem laiku apdomāties un atbildēt; vecāka gadagājuma cilvēki neapstrādā jautājumus un atbildes tik ātri kā jauni cilvēki</a:t>
            </a:r>
          </a:p>
          <a:p>
            <a:pPr lvl="0"/>
            <a:r>
              <a:rPr lang="lv-LV" sz="2100" dirty="0"/>
              <a:t>Dodiet pacientam pozitīvu atbildes reakciju: “Paldies jums par...”</a:t>
            </a:r>
          </a:p>
          <a:p>
            <a:pPr lvl="0"/>
            <a:r>
              <a:rPr lang="lv-LV" sz="2100" dirty="0"/>
              <a:t>Ja viņš/viņa nevēlas atbildēt, jūs varat piedāvāt viņam/viņai vēlāk aprunāties ar cilvēku, kam viņš/viņa uzticas</a:t>
            </a:r>
          </a:p>
          <a:p>
            <a:endParaRPr lang="en-GB" dirty="0"/>
          </a:p>
        </p:txBody>
      </p:sp>
    </p:spTree>
    <p:extLst>
      <p:ext uri="{BB962C8B-B14F-4D97-AF65-F5344CB8AC3E}">
        <p14:creationId xmlns:p14="http://schemas.microsoft.com/office/powerpoint/2010/main" val="7014153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a:bodyPr>
          <a:lstStyle/>
          <a:p>
            <a:r>
              <a:rPr lang="lv-LV" sz="2800"/>
              <a:t>Jautājumu uzdošana</a:t>
            </a:r>
          </a:p>
        </p:txBody>
      </p:sp>
      <p:sp>
        <p:nvSpPr>
          <p:cNvPr id="3" name="Sisällön paikkamerkki 2"/>
          <p:cNvSpPr>
            <a:spLocks noGrp="1"/>
          </p:cNvSpPr>
          <p:nvPr>
            <p:ph idx="1"/>
          </p:nvPr>
        </p:nvSpPr>
        <p:spPr/>
        <p:txBody>
          <a:bodyPr>
            <a:normAutofit/>
          </a:bodyPr>
          <a:lstStyle/>
          <a:p>
            <a:pPr lvl="0"/>
            <a:r>
              <a:rPr lang="lv-LV"/>
              <a:t>Jautājumi tiks uzdoti visiem šķietami rīcībspējīgajiem neatliekamās palīdzības nodaļā nonākušajiem pacientiem, kas vecāki par 75 gadiem</a:t>
            </a:r>
          </a:p>
          <a:p>
            <a:pPr lvl="0"/>
            <a:r>
              <a:rPr lang="lv-LV"/>
              <a:t>Ja pacients no neatliekamās palīdzības nodaļas atgriežas mājās, jautājumi tiek uzdoti pirms pacienta izrakstīšanas no neatliekamās palīdzības nodaļas </a:t>
            </a:r>
          </a:p>
          <a:p>
            <a:pPr lvl="0"/>
            <a:r>
              <a:rPr lang="lv-LV"/>
              <a:t>Ja pacients tiek nosūtīts uz īslaicīgas ārstēšanas nodaļām, jautājumi tiek uzdoti pirms pacienta izrakstīšanas no nodaļas</a:t>
            </a:r>
          </a:p>
        </p:txBody>
      </p:sp>
    </p:spTree>
    <p:extLst>
      <p:ext uri="{BB962C8B-B14F-4D97-AF65-F5344CB8AC3E}">
        <p14:creationId xmlns:p14="http://schemas.microsoft.com/office/powerpoint/2010/main" val="5366316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562074"/>
          </a:xfrm>
        </p:spPr>
        <p:txBody>
          <a:bodyPr>
            <a:normAutofit/>
          </a:bodyPr>
          <a:lstStyle/>
          <a:p>
            <a:r>
              <a:rPr lang="lv-LV" sz="2800"/>
              <a:t>Pēckontroles metodes</a:t>
            </a:r>
          </a:p>
        </p:txBody>
      </p:sp>
      <p:sp>
        <p:nvSpPr>
          <p:cNvPr id="3" name="Sisällön paikkamerkki 2"/>
          <p:cNvSpPr>
            <a:spLocks noGrp="1"/>
          </p:cNvSpPr>
          <p:nvPr>
            <p:ph idx="1"/>
          </p:nvPr>
        </p:nvSpPr>
        <p:spPr>
          <a:xfrm>
            <a:off x="1564741" y="836712"/>
            <a:ext cx="8229600" cy="5256583"/>
          </a:xfrm>
        </p:spPr>
        <p:txBody>
          <a:bodyPr>
            <a:noAutofit/>
          </a:bodyPr>
          <a:lstStyle/>
          <a:p>
            <a:r>
              <a:rPr lang="lv-LV" sz="1700" dirty="0"/>
              <a:t>Ja radušās aizdomas</a:t>
            </a:r>
          </a:p>
          <a:p>
            <a:pPr lvl="1"/>
            <a:r>
              <a:rPr lang="lv-LV" sz="1700" dirty="0"/>
              <a:t>Darba laikā pajautājiet pacientam, vai viņš/viņa gribētu par situāciju aprunāties ar slimnīcas sociālajiem darbiniekiem</a:t>
            </a:r>
          </a:p>
          <a:p>
            <a:pPr lvl="1"/>
            <a:r>
              <a:rPr lang="lv-LV" sz="1700" dirty="0"/>
              <a:t>Ārpus darba laika jums jāziņo senioru centram (ar pacienta atļauju, ja viņa/viņš ir rīcībspējīga/rīcībspējīgs un situācija nav akūta)</a:t>
            </a:r>
          </a:p>
          <a:p>
            <a:pPr lvl="1"/>
            <a:r>
              <a:rPr lang="lv-LV" sz="1700" dirty="0"/>
              <a:t>Sniedziet informāciju par vietām, kur viņa/viņš var saņemt papildu palīdzību – jūs varat iedot pacientam brošūru par šo tēmu, ja tā darīt ir droši </a:t>
            </a:r>
          </a:p>
          <a:p>
            <a:r>
              <a:rPr lang="lv-LV" sz="1700" dirty="0"/>
              <a:t>Ja konstatēta vardarbība, novērtējiet situācijas steidzamību</a:t>
            </a:r>
          </a:p>
          <a:p>
            <a:pPr lvl="1"/>
            <a:r>
              <a:rPr lang="lv-LV" sz="1700" dirty="0"/>
              <a:t>Situācija nav steidzama/akūta:</a:t>
            </a:r>
          </a:p>
          <a:p>
            <a:pPr lvl="2"/>
            <a:r>
              <a:rPr lang="lv-LV" sz="1700" dirty="0"/>
              <a:t>Sociālais darbs</a:t>
            </a:r>
          </a:p>
          <a:p>
            <a:pPr lvl="2"/>
            <a:r>
              <a:rPr lang="lv-LV" sz="1700" dirty="0"/>
              <a:t>Mājas aprūpe</a:t>
            </a:r>
          </a:p>
          <a:p>
            <a:pPr lvl="2"/>
            <a:r>
              <a:rPr lang="lv-LV" sz="1700" dirty="0"/>
              <a:t>Trešā sektora (privātās) asociācijas</a:t>
            </a:r>
          </a:p>
          <a:p>
            <a:pPr lvl="2"/>
            <a:r>
              <a:rPr lang="lv-LV" sz="1700" dirty="0"/>
              <a:t>Pacienta sociālais tīkls</a:t>
            </a:r>
          </a:p>
          <a:p>
            <a:pPr lvl="1"/>
            <a:r>
              <a:rPr lang="lv-LV" sz="1700" dirty="0"/>
              <a:t>Steidzama/akūta situācija:</a:t>
            </a:r>
          </a:p>
          <a:p>
            <a:pPr lvl="2"/>
            <a:r>
              <a:rPr lang="lv-LV" sz="1700" dirty="0"/>
              <a:t>Slimnīcas nodaļa</a:t>
            </a:r>
          </a:p>
          <a:p>
            <a:pPr lvl="2"/>
            <a:r>
              <a:rPr lang="lv-LV" sz="1700" dirty="0" err="1"/>
              <a:t>Kustaankartano</a:t>
            </a:r>
            <a:r>
              <a:rPr lang="lv-LV" sz="1700" dirty="0"/>
              <a:t> apkalpošanas centra krīzes nodaļa</a:t>
            </a:r>
          </a:p>
          <a:p>
            <a:pPr lvl="2"/>
            <a:r>
              <a:rPr lang="lv-LV" sz="1700" dirty="0"/>
              <a:t>Patversme</a:t>
            </a:r>
          </a:p>
          <a:p>
            <a:pPr lvl="2"/>
            <a:r>
              <a:rPr lang="lv-LV" sz="1700" dirty="0"/>
              <a:t>Policija</a:t>
            </a:r>
          </a:p>
          <a:p>
            <a:pPr lvl="1"/>
            <a:endParaRPr lang="fi-FI" sz="1800" dirty="0"/>
          </a:p>
        </p:txBody>
      </p:sp>
    </p:spTree>
    <p:extLst>
      <p:ext uri="{BB962C8B-B14F-4D97-AF65-F5344CB8AC3E}">
        <p14:creationId xmlns:p14="http://schemas.microsoft.com/office/powerpoint/2010/main" val="147054575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850106"/>
          </a:xfrm>
        </p:spPr>
        <p:txBody>
          <a:bodyPr>
            <a:normAutofit/>
          </a:bodyPr>
          <a:lstStyle/>
          <a:p>
            <a:r>
              <a:rPr lang="lv-LV" sz="2400"/>
              <a:t>No pacientiem ievāktā informācija</a:t>
            </a:r>
          </a:p>
        </p:txBody>
      </p:sp>
      <p:graphicFrame>
        <p:nvGraphicFramePr>
          <p:cNvPr id="4" name="Sisällön paikkamerkki 3"/>
          <p:cNvGraphicFramePr>
            <a:graphicFrameLocks noGrp="1"/>
          </p:cNvGraphicFramePr>
          <p:nvPr>
            <p:ph idx="1"/>
            <p:extLst/>
          </p:nvPr>
        </p:nvGraphicFramePr>
        <p:xfrm>
          <a:off x="1794775" y="1012820"/>
          <a:ext cx="8064896" cy="5576683"/>
        </p:xfrm>
        <a:graphic>
          <a:graphicData uri="http://schemas.openxmlformats.org/drawingml/2006/table">
            <a:tbl>
              <a:tblPr firstRow="1" firstCol="1" bandRow="1">
                <a:tableStyleId>{5C22544A-7EE6-4342-B048-85BDC9FD1C3A}</a:tableStyleId>
              </a:tblPr>
              <a:tblGrid>
                <a:gridCol w="2480602">
                  <a:extLst>
                    <a:ext uri="{9D8B030D-6E8A-4147-A177-3AD203B41FA5}">
                      <a16:colId xmlns:a16="http://schemas.microsoft.com/office/drawing/2014/main" xmlns="" val="20000"/>
                    </a:ext>
                  </a:extLst>
                </a:gridCol>
                <a:gridCol w="5584294">
                  <a:extLst>
                    <a:ext uri="{9D8B030D-6E8A-4147-A177-3AD203B41FA5}">
                      <a16:colId xmlns:a16="http://schemas.microsoft.com/office/drawing/2014/main" xmlns="" val="20001"/>
                    </a:ext>
                  </a:extLst>
                </a:gridCol>
              </a:tblGrid>
              <a:tr h="1074225">
                <a:tc>
                  <a:txBody>
                    <a:bodyPr/>
                    <a:lstStyle/>
                    <a:p>
                      <a:pPr>
                        <a:lnSpc>
                          <a:spcPct val="107000"/>
                        </a:lnSpc>
                        <a:spcAft>
                          <a:spcPts val="600"/>
                        </a:spcAft>
                      </a:pPr>
                      <a:r>
                        <a:rPr lang="lv-LV" sz="2400"/>
                        <a:t>Vieta, kur uzdoti jautājumi</a:t>
                      </a:r>
                    </a:p>
                  </a:txBody>
                  <a:tcPr marL="68580" marR="68580" marT="0" marB="0"/>
                </a:tc>
                <a:tc>
                  <a:txBody>
                    <a:bodyPr/>
                    <a:lstStyle/>
                    <a:p>
                      <a:pPr>
                        <a:lnSpc>
                          <a:spcPct val="107000"/>
                        </a:lnSpc>
                        <a:spcAft>
                          <a:spcPts val="600"/>
                        </a:spcAft>
                      </a:pPr>
                      <a:r>
                        <a:rPr lang="lv-LV" sz="2400"/>
                        <a:t> Neatliekamā palīdzība</a:t>
                      </a:r>
                    </a:p>
                    <a:p>
                      <a:pPr>
                        <a:lnSpc>
                          <a:spcPct val="107000"/>
                        </a:lnSpc>
                        <a:spcAft>
                          <a:spcPts val="600"/>
                        </a:spcAft>
                      </a:pPr>
                      <a:r>
                        <a:rPr lang="lv-LV" sz="2400"/>
                        <a:t> Nodaļa, kura? _____________________</a:t>
                      </a:r>
                    </a:p>
                  </a:txBody>
                  <a:tcPr marL="68580" marR="68580" marT="0" marB="0"/>
                </a:tc>
                <a:extLst>
                  <a:ext uri="{0D108BD9-81ED-4DB2-BD59-A6C34878D82A}">
                    <a16:rowId xmlns:a16="http://schemas.microsoft.com/office/drawing/2014/main" xmlns="" val="10000"/>
                  </a:ext>
                </a:extLst>
              </a:tr>
              <a:tr h="431287">
                <a:tc>
                  <a:txBody>
                    <a:bodyPr/>
                    <a:lstStyle/>
                    <a:p>
                      <a:pPr>
                        <a:lnSpc>
                          <a:spcPct val="107000"/>
                        </a:lnSpc>
                        <a:spcAft>
                          <a:spcPts val="600"/>
                        </a:spcAft>
                      </a:pPr>
                      <a:r>
                        <a:rPr lang="lv-LV" sz="2400">
                          <a:latin typeface="Calibri"/>
                          <a:ea typeface="Calibri"/>
                          <a:cs typeface="Times New Roman"/>
                        </a:rPr>
                        <a:t>Dzimums</a:t>
                      </a:r>
                    </a:p>
                  </a:txBody>
                  <a:tcPr marL="68580" marR="68580" marT="0" marB="0"/>
                </a:tc>
                <a:tc>
                  <a:txBody>
                    <a:bodyPr/>
                    <a:lstStyle/>
                    <a:p>
                      <a:pPr>
                        <a:lnSpc>
                          <a:spcPct val="107000"/>
                        </a:lnSpc>
                        <a:spcAft>
                          <a:spcPts val="0"/>
                        </a:spcAft>
                      </a:pPr>
                      <a:r>
                        <a:rPr lang="lv-LV" sz="2400"/>
                        <a:t> Vīrietis              Sieviete</a:t>
                      </a:r>
                    </a:p>
                  </a:txBody>
                  <a:tcPr marL="68580" marR="68580" marT="0" marB="0"/>
                </a:tc>
                <a:extLst>
                  <a:ext uri="{0D108BD9-81ED-4DB2-BD59-A6C34878D82A}">
                    <a16:rowId xmlns:a16="http://schemas.microsoft.com/office/drawing/2014/main" xmlns="" val="10001"/>
                  </a:ext>
                </a:extLst>
              </a:tr>
              <a:tr h="431287">
                <a:tc>
                  <a:txBody>
                    <a:bodyPr/>
                    <a:lstStyle/>
                    <a:p>
                      <a:pPr>
                        <a:lnSpc>
                          <a:spcPct val="107000"/>
                        </a:lnSpc>
                        <a:spcAft>
                          <a:spcPts val="600"/>
                        </a:spcAft>
                      </a:pPr>
                      <a:r>
                        <a:rPr lang="lv-LV" sz="2400">
                          <a:latin typeface="+mn-lt"/>
                          <a:ea typeface="+mn-ea"/>
                          <a:cs typeface="+mn-cs"/>
                        </a:rPr>
                        <a:t>Dzimšanas gads</a:t>
                      </a:r>
                    </a:p>
                  </a:txBody>
                  <a:tcPr marL="68580" marR="68580" marT="0" marB="0"/>
                </a:tc>
                <a:tc>
                  <a:txBody>
                    <a:bodyPr/>
                    <a:lstStyle/>
                    <a:p>
                      <a:pPr>
                        <a:lnSpc>
                          <a:spcPct val="107000"/>
                        </a:lnSpc>
                        <a:spcAft>
                          <a:spcPts val="600"/>
                        </a:spcAft>
                      </a:pPr>
                      <a:r>
                        <a:rPr lang="lv-LV" sz="2400"/>
                        <a:t> </a:t>
                      </a:r>
                    </a:p>
                  </a:txBody>
                  <a:tcPr marL="68580" marR="68580" marT="0" marB="0"/>
                </a:tc>
                <a:extLst>
                  <a:ext uri="{0D108BD9-81ED-4DB2-BD59-A6C34878D82A}">
                    <a16:rowId xmlns:a16="http://schemas.microsoft.com/office/drawing/2014/main" xmlns="" val="10002"/>
                  </a:ext>
                </a:extLst>
              </a:tr>
              <a:tr h="882542">
                <a:tc>
                  <a:txBody>
                    <a:bodyPr/>
                    <a:lstStyle/>
                    <a:p>
                      <a:pPr>
                        <a:lnSpc>
                          <a:spcPct val="107000"/>
                        </a:lnSpc>
                        <a:spcAft>
                          <a:spcPts val="600"/>
                        </a:spcAft>
                      </a:pPr>
                      <a:r>
                        <a:rPr lang="lv-LV" sz="2400"/>
                        <a:t>Pacienta mājas adreses pasta indekss</a:t>
                      </a:r>
                    </a:p>
                  </a:txBody>
                  <a:tcPr marL="68580" marR="68580" marT="0" marB="0"/>
                </a:tc>
                <a:tc>
                  <a:txBody>
                    <a:bodyPr/>
                    <a:lstStyle/>
                    <a:p>
                      <a:pPr>
                        <a:lnSpc>
                          <a:spcPct val="107000"/>
                        </a:lnSpc>
                        <a:spcAft>
                          <a:spcPts val="600"/>
                        </a:spcAft>
                      </a:pPr>
                      <a:r>
                        <a:rPr lang="lv-LV" sz="2400"/>
                        <a:t> </a:t>
                      </a:r>
                    </a:p>
                  </a:txBody>
                  <a:tcPr marL="68580" marR="68580" marT="0" marB="0"/>
                </a:tc>
                <a:extLst>
                  <a:ext uri="{0D108BD9-81ED-4DB2-BD59-A6C34878D82A}">
                    <a16:rowId xmlns:a16="http://schemas.microsoft.com/office/drawing/2014/main" xmlns="" val="10003"/>
                  </a:ext>
                </a:extLst>
              </a:tr>
              <a:tr h="1252985">
                <a:tc>
                  <a:txBody>
                    <a:bodyPr/>
                    <a:lstStyle/>
                    <a:p>
                      <a:pPr>
                        <a:lnSpc>
                          <a:spcPct val="107000"/>
                        </a:lnSpc>
                        <a:spcAft>
                          <a:spcPts val="600"/>
                        </a:spcAft>
                      </a:pPr>
                      <a:r>
                        <a:rPr lang="lv-LV" sz="2400"/>
                        <a:t>Ierašanās neatliekamās palīdzības nodaļā iemesls</a:t>
                      </a:r>
                    </a:p>
                    <a:p>
                      <a:pPr>
                        <a:lnSpc>
                          <a:spcPct val="107000"/>
                        </a:lnSpc>
                        <a:spcAft>
                          <a:spcPts val="600"/>
                        </a:spcAft>
                      </a:pPr>
                      <a:r>
                        <a:rPr lang="lv-LV" sz="2400"/>
                        <a:t> </a:t>
                      </a:r>
                    </a:p>
                    <a:p>
                      <a:pPr>
                        <a:lnSpc>
                          <a:spcPct val="107000"/>
                        </a:lnSpc>
                        <a:spcAft>
                          <a:spcPts val="600"/>
                        </a:spcAft>
                      </a:pPr>
                      <a:r>
                        <a:rPr lang="lv-LV" sz="2400"/>
                        <a:t> </a:t>
                      </a:r>
                    </a:p>
                  </a:txBody>
                  <a:tcPr marL="68580" marR="68580" marT="0" marB="0"/>
                </a:tc>
                <a:tc>
                  <a:txBody>
                    <a:bodyPr/>
                    <a:lstStyle/>
                    <a:p>
                      <a:pPr>
                        <a:lnSpc>
                          <a:spcPct val="107000"/>
                        </a:lnSpc>
                        <a:spcAft>
                          <a:spcPts val="600"/>
                        </a:spcAft>
                      </a:pPr>
                      <a:r>
                        <a:rPr lang="lv-LV" sz="2400"/>
                        <a:t> </a:t>
                      </a: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353666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922114"/>
          </a:xfrm>
        </p:spPr>
        <p:txBody>
          <a:bodyPr>
            <a:normAutofit/>
          </a:bodyPr>
          <a:lstStyle/>
          <a:p>
            <a:r>
              <a:rPr lang="lv-LV" sz="2400"/>
              <a:t>No pacientiem ievāktā informācija</a:t>
            </a:r>
          </a:p>
        </p:txBody>
      </p:sp>
      <p:graphicFrame>
        <p:nvGraphicFramePr>
          <p:cNvPr id="4" name="Sisällön paikkamerkki 3"/>
          <p:cNvGraphicFramePr>
            <a:graphicFrameLocks noGrp="1"/>
          </p:cNvGraphicFramePr>
          <p:nvPr>
            <p:ph idx="1"/>
            <p:extLst/>
          </p:nvPr>
        </p:nvGraphicFramePr>
        <p:xfrm>
          <a:off x="1704737" y="1053962"/>
          <a:ext cx="7920880" cy="5040559"/>
        </p:xfrm>
        <a:graphic>
          <a:graphicData uri="http://schemas.openxmlformats.org/drawingml/2006/table">
            <a:tbl>
              <a:tblPr firstRow="1" firstCol="1" bandRow="1">
                <a:tableStyleId>{5C22544A-7EE6-4342-B048-85BDC9FD1C3A}</a:tableStyleId>
              </a:tblPr>
              <a:tblGrid>
                <a:gridCol w="2436306">
                  <a:extLst>
                    <a:ext uri="{9D8B030D-6E8A-4147-A177-3AD203B41FA5}">
                      <a16:colId xmlns:a16="http://schemas.microsoft.com/office/drawing/2014/main" xmlns="" val="20000"/>
                    </a:ext>
                  </a:extLst>
                </a:gridCol>
                <a:gridCol w="5484574">
                  <a:extLst>
                    <a:ext uri="{9D8B030D-6E8A-4147-A177-3AD203B41FA5}">
                      <a16:colId xmlns:a16="http://schemas.microsoft.com/office/drawing/2014/main" xmlns="" val="20001"/>
                    </a:ext>
                  </a:extLst>
                </a:gridCol>
              </a:tblGrid>
              <a:tr h="1400734">
                <a:tc>
                  <a:txBody>
                    <a:bodyPr/>
                    <a:lstStyle/>
                    <a:p>
                      <a:pPr>
                        <a:lnSpc>
                          <a:spcPct val="107000"/>
                        </a:lnSpc>
                        <a:spcAft>
                          <a:spcPts val="600"/>
                        </a:spcAft>
                      </a:pPr>
                      <a:r>
                        <a:rPr lang="lv-LV" sz="2000"/>
                        <a:t>Iespējamā pavadoņa radniecība ar pacientu</a:t>
                      </a:r>
                    </a:p>
                  </a:txBody>
                  <a:tcPr marL="68580" marR="68580" marT="0" marB="0"/>
                </a:tc>
                <a:tc>
                  <a:txBody>
                    <a:bodyPr/>
                    <a:lstStyle/>
                    <a:p>
                      <a:pPr>
                        <a:lnSpc>
                          <a:spcPct val="107000"/>
                        </a:lnSpc>
                        <a:spcAft>
                          <a:spcPts val="600"/>
                        </a:spcAft>
                      </a:pPr>
                      <a:r>
                        <a:rPr lang="lv-LV" sz="2000"/>
                        <a:t> Radinieks, kas?</a:t>
                      </a:r>
                    </a:p>
                    <a:p>
                      <a:pPr>
                        <a:lnSpc>
                          <a:spcPct val="107000"/>
                        </a:lnSpc>
                        <a:spcAft>
                          <a:spcPts val="600"/>
                        </a:spcAft>
                      </a:pPr>
                      <a:r>
                        <a:rPr lang="lv-LV" sz="2000"/>
                        <a:t> Kāds cits, kas?</a:t>
                      </a:r>
                    </a:p>
                  </a:txBody>
                  <a:tcPr marL="68580" marR="68580" marT="0" marB="0"/>
                </a:tc>
                <a:extLst>
                  <a:ext uri="{0D108BD9-81ED-4DB2-BD59-A6C34878D82A}">
                    <a16:rowId xmlns:a16="http://schemas.microsoft.com/office/drawing/2014/main" xmlns="" val="10000"/>
                  </a:ext>
                </a:extLst>
              </a:tr>
              <a:tr h="1400734">
                <a:tc>
                  <a:txBody>
                    <a:bodyPr/>
                    <a:lstStyle/>
                    <a:p>
                      <a:pPr>
                        <a:lnSpc>
                          <a:spcPct val="107000"/>
                        </a:lnSpc>
                        <a:spcAft>
                          <a:spcPts val="600"/>
                        </a:spcAft>
                      </a:pPr>
                      <a:r>
                        <a:rPr lang="lv-LV" sz="2000"/>
                        <a:t>Dzīvošana/dzīvesvieta</a:t>
                      </a:r>
                    </a:p>
                  </a:txBody>
                  <a:tcPr marL="68580" marR="68580" marT="0" marB="0"/>
                </a:tc>
                <a:tc>
                  <a:txBody>
                    <a:bodyPr/>
                    <a:lstStyle/>
                    <a:p>
                      <a:pPr>
                        <a:lnSpc>
                          <a:spcPct val="107000"/>
                        </a:lnSpc>
                        <a:spcAft>
                          <a:spcPts val="600"/>
                        </a:spcAft>
                      </a:pPr>
                      <a:r>
                        <a:rPr lang="lv-LV" sz="2000"/>
                        <a:t> Dzīvo viens      Dzīvo ar dzīvesbiedru</a:t>
                      </a:r>
                    </a:p>
                    <a:p>
                      <a:pPr>
                        <a:lnSpc>
                          <a:spcPct val="107000"/>
                        </a:lnSpc>
                        <a:spcAft>
                          <a:spcPts val="600"/>
                        </a:spcAft>
                      </a:pPr>
                      <a:r>
                        <a:rPr lang="lv-LV" sz="2000"/>
                        <a:t>Dzīvo ar kādu citu, ar ko? _____________________</a:t>
                      </a:r>
                    </a:p>
                  </a:txBody>
                  <a:tcPr marL="68580" marR="68580" marT="0" marB="0"/>
                </a:tc>
                <a:extLst>
                  <a:ext uri="{0D108BD9-81ED-4DB2-BD59-A6C34878D82A}">
                    <a16:rowId xmlns:a16="http://schemas.microsoft.com/office/drawing/2014/main" xmlns="" val="10001"/>
                  </a:ext>
                </a:extLst>
              </a:tr>
              <a:tr h="2239091">
                <a:tc>
                  <a:txBody>
                    <a:bodyPr/>
                    <a:lstStyle/>
                    <a:p>
                      <a:pPr>
                        <a:lnSpc>
                          <a:spcPct val="107000"/>
                        </a:lnSpc>
                        <a:spcAft>
                          <a:spcPts val="600"/>
                        </a:spcAft>
                      </a:pPr>
                      <a:r>
                        <a:rPr lang="lv-LV" sz="2000"/>
                        <a:t>Pacienta aprūpe </a:t>
                      </a:r>
                    </a:p>
                  </a:txBody>
                  <a:tcPr marL="68580" marR="68580" marT="0" marB="0"/>
                </a:tc>
                <a:tc>
                  <a:txBody>
                    <a:bodyPr/>
                    <a:lstStyle/>
                    <a:p>
                      <a:pPr>
                        <a:lnSpc>
                          <a:spcPct val="107000"/>
                        </a:lnSpc>
                        <a:spcAft>
                          <a:spcPts val="600"/>
                        </a:spcAft>
                      </a:pPr>
                      <a:r>
                        <a:rPr lang="lv-LV" sz="2000"/>
                        <a:t>Mājas aprūpe ______                  </a:t>
                      </a:r>
                    </a:p>
                    <a:p>
                      <a:pPr>
                        <a:lnSpc>
                          <a:spcPct val="107000"/>
                        </a:lnSpc>
                        <a:spcAft>
                          <a:spcPts val="600"/>
                        </a:spcAft>
                      </a:pPr>
                      <a:r>
                        <a:rPr lang="lv-LV" sz="2000"/>
                        <a:t>Pansionāts, kāds?_________________</a:t>
                      </a:r>
                    </a:p>
                    <a:p>
                      <a:pPr>
                        <a:lnSpc>
                          <a:spcPct val="107000"/>
                        </a:lnSpc>
                        <a:spcAft>
                          <a:spcPts val="600"/>
                        </a:spcAft>
                      </a:pPr>
                      <a:r>
                        <a:rPr lang="lv-LV" sz="2000"/>
                        <a:t>Cita, kāda? _______________________________________</a:t>
                      </a:r>
                    </a:p>
                    <a:p>
                      <a:pPr>
                        <a:lnSpc>
                          <a:spcPct val="107000"/>
                        </a:lnSpc>
                        <a:spcAft>
                          <a:spcPts val="600"/>
                        </a:spcAft>
                      </a:pPr>
                      <a:r>
                        <a:rPr lang="lv-LV" sz="2000"/>
                        <a:t> Aprūpes nav ____</a:t>
                      </a: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2575350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16935" y="15207"/>
            <a:ext cx="10515600" cy="1325563"/>
          </a:xfrm>
        </p:spPr>
        <p:txBody>
          <a:bodyPr>
            <a:normAutofit/>
          </a:bodyPr>
          <a:lstStyle/>
          <a:p>
            <a:r>
              <a:rPr lang="lv-LV" sz="2800"/>
              <a:t>No pacientiem ievāktā informācija</a:t>
            </a:r>
          </a:p>
        </p:txBody>
      </p:sp>
      <p:graphicFrame>
        <p:nvGraphicFramePr>
          <p:cNvPr id="4" name="Sisällön paikkamerkki 3"/>
          <p:cNvGraphicFramePr>
            <a:graphicFrameLocks noGrp="1"/>
          </p:cNvGraphicFramePr>
          <p:nvPr>
            <p:ph idx="1"/>
            <p:extLst/>
          </p:nvPr>
        </p:nvGraphicFramePr>
        <p:xfrm>
          <a:off x="1695722" y="900932"/>
          <a:ext cx="7632848" cy="5221080"/>
        </p:xfrm>
        <a:graphic>
          <a:graphicData uri="http://schemas.openxmlformats.org/drawingml/2006/table">
            <a:tbl>
              <a:tblPr firstRow="1" firstCol="1" bandRow="1">
                <a:tableStyleId>{5C22544A-7EE6-4342-B048-85BDC9FD1C3A}</a:tableStyleId>
              </a:tblPr>
              <a:tblGrid>
                <a:gridCol w="2347712">
                  <a:extLst>
                    <a:ext uri="{9D8B030D-6E8A-4147-A177-3AD203B41FA5}">
                      <a16:colId xmlns:a16="http://schemas.microsoft.com/office/drawing/2014/main" xmlns="" val="20000"/>
                    </a:ext>
                  </a:extLst>
                </a:gridCol>
                <a:gridCol w="5285136">
                  <a:extLst>
                    <a:ext uri="{9D8B030D-6E8A-4147-A177-3AD203B41FA5}">
                      <a16:colId xmlns:a16="http://schemas.microsoft.com/office/drawing/2014/main" xmlns="" val="20001"/>
                    </a:ext>
                  </a:extLst>
                </a:gridCol>
              </a:tblGrid>
              <a:tr h="728862">
                <a:tc>
                  <a:txBody>
                    <a:bodyPr/>
                    <a:lstStyle/>
                    <a:p>
                      <a:pPr>
                        <a:lnSpc>
                          <a:spcPct val="107000"/>
                        </a:lnSpc>
                        <a:spcAft>
                          <a:spcPts val="600"/>
                        </a:spcAft>
                      </a:pPr>
                      <a:r>
                        <a:rPr lang="lv-LV" sz="2400"/>
                        <a:t>Vielu lietošana</a:t>
                      </a:r>
                    </a:p>
                  </a:txBody>
                  <a:tcPr marL="68580" marR="68580" marT="0" marB="0"/>
                </a:tc>
                <a:tc>
                  <a:txBody>
                    <a:bodyPr/>
                    <a:lstStyle/>
                    <a:p>
                      <a:pPr>
                        <a:lnSpc>
                          <a:spcPct val="107000"/>
                        </a:lnSpc>
                        <a:spcAft>
                          <a:spcPts val="0"/>
                        </a:spcAft>
                      </a:pPr>
                      <a:r>
                        <a:rPr lang="lv-LV" sz="2400"/>
                        <a:t> Jā              Nē</a:t>
                      </a:r>
                    </a:p>
                    <a:p>
                      <a:pPr>
                        <a:lnSpc>
                          <a:spcPct val="107000"/>
                        </a:lnSpc>
                        <a:spcAft>
                          <a:spcPts val="0"/>
                        </a:spcAft>
                      </a:pPr>
                      <a:r>
                        <a:rPr lang="lv-LV" sz="2400"/>
                        <a:t> Neatbild</a:t>
                      </a:r>
                    </a:p>
                  </a:txBody>
                  <a:tcPr marL="68580" marR="68580" marT="0" marB="0"/>
                </a:tc>
                <a:extLst>
                  <a:ext uri="{0D108BD9-81ED-4DB2-BD59-A6C34878D82A}">
                    <a16:rowId xmlns:a16="http://schemas.microsoft.com/office/drawing/2014/main" xmlns="" val="10000"/>
                  </a:ext>
                </a:extLst>
              </a:tr>
              <a:tr h="4455714">
                <a:tc>
                  <a:txBody>
                    <a:bodyPr/>
                    <a:lstStyle/>
                    <a:p>
                      <a:pPr>
                        <a:lnSpc>
                          <a:spcPct val="107000"/>
                        </a:lnSpc>
                        <a:spcAft>
                          <a:spcPts val="600"/>
                        </a:spcAft>
                      </a:pPr>
                      <a:r>
                        <a:rPr lang="lv-LV" sz="2400"/>
                        <a:t>Iespējamie simptomi un pazīmes</a:t>
                      </a:r>
                    </a:p>
                  </a:txBody>
                  <a:tcPr marL="68580" marR="68580" marT="0" marB="0"/>
                </a:tc>
                <a:tc>
                  <a:txBody>
                    <a:bodyPr/>
                    <a:lstStyle/>
                    <a:p>
                      <a:pPr>
                        <a:lnSpc>
                          <a:spcPct val="107000"/>
                        </a:lnSpc>
                        <a:spcAft>
                          <a:spcPts val="0"/>
                        </a:spcAft>
                      </a:pPr>
                      <a:r>
                        <a:rPr lang="lv-LV" sz="2400"/>
                        <a:t> Fiziskas traumas, aprakstiet _____________________________</a:t>
                      </a:r>
                    </a:p>
                    <a:p>
                      <a:pPr>
                        <a:lnSpc>
                          <a:spcPct val="107000"/>
                        </a:lnSpc>
                        <a:spcAft>
                          <a:spcPts val="0"/>
                        </a:spcAft>
                      </a:pPr>
                      <a:r>
                        <a:rPr lang="lv-LV" sz="2400"/>
                        <a:t> </a:t>
                      </a:r>
                    </a:p>
                    <a:p>
                      <a:pPr>
                        <a:lnSpc>
                          <a:spcPct val="107000"/>
                        </a:lnSpc>
                        <a:spcAft>
                          <a:spcPts val="0"/>
                        </a:spcAft>
                      </a:pPr>
                      <a:r>
                        <a:rPr lang="lv-LV" sz="2400"/>
                        <a:t> Psiholoģiskas pazīmes, kāda veida? _______________________</a:t>
                      </a:r>
                    </a:p>
                    <a:p>
                      <a:pPr>
                        <a:lnSpc>
                          <a:spcPct val="107000"/>
                        </a:lnSpc>
                        <a:spcAft>
                          <a:spcPts val="0"/>
                        </a:spcAft>
                      </a:pPr>
                      <a:r>
                        <a:rPr lang="lv-LV" sz="2400"/>
                        <a:t> </a:t>
                      </a:r>
                    </a:p>
                    <a:p>
                      <a:pPr>
                        <a:lnSpc>
                          <a:spcPct val="107000"/>
                        </a:lnSpc>
                        <a:spcAft>
                          <a:spcPts val="0"/>
                        </a:spcAft>
                      </a:pPr>
                      <a:r>
                        <a:rPr lang="lv-LV" sz="2400"/>
                        <a:t> Uzvedības pazīmes (piemēram, fizisks nemiers), kāda veida? __________________________</a:t>
                      </a:r>
                    </a:p>
                    <a:p>
                      <a:pPr>
                        <a:lnSpc>
                          <a:spcPct val="107000"/>
                        </a:lnSpc>
                        <a:spcAft>
                          <a:spcPts val="600"/>
                        </a:spcAft>
                      </a:pPr>
                      <a:r>
                        <a:rPr lang="lv-LV" sz="2400"/>
                        <a:t> </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039115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55831" y="0"/>
            <a:ext cx="10515600" cy="1325563"/>
          </a:xfrm>
        </p:spPr>
        <p:txBody>
          <a:bodyPr>
            <a:normAutofit/>
          </a:bodyPr>
          <a:lstStyle/>
          <a:p>
            <a:r>
              <a:rPr lang="lv-LV" sz="2800"/>
              <a:t>No pacientiem ievāktā informācija</a:t>
            </a:r>
          </a:p>
        </p:txBody>
      </p:sp>
      <p:graphicFrame>
        <p:nvGraphicFramePr>
          <p:cNvPr id="4" name="Sisällön paikkamerkki 3"/>
          <p:cNvGraphicFramePr>
            <a:graphicFrameLocks noGrp="1"/>
          </p:cNvGraphicFramePr>
          <p:nvPr>
            <p:ph idx="1"/>
            <p:extLst/>
          </p:nvPr>
        </p:nvGraphicFramePr>
        <p:xfrm>
          <a:off x="1847418" y="961364"/>
          <a:ext cx="6649670" cy="5184576"/>
        </p:xfrm>
        <a:graphic>
          <a:graphicData uri="http://schemas.openxmlformats.org/drawingml/2006/table">
            <a:tbl>
              <a:tblPr firstRow="1" firstCol="1" bandRow="1">
                <a:tableStyleId>{5C22544A-7EE6-4342-B048-85BDC9FD1C3A}</a:tableStyleId>
              </a:tblPr>
              <a:tblGrid>
                <a:gridCol w="2045307">
                  <a:extLst>
                    <a:ext uri="{9D8B030D-6E8A-4147-A177-3AD203B41FA5}">
                      <a16:colId xmlns:a16="http://schemas.microsoft.com/office/drawing/2014/main" xmlns="" val="20000"/>
                    </a:ext>
                  </a:extLst>
                </a:gridCol>
                <a:gridCol w="4604363">
                  <a:extLst>
                    <a:ext uri="{9D8B030D-6E8A-4147-A177-3AD203B41FA5}">
                      <a16:colId xmlns:a16="http://schemas.microsoft.com/office/drawing/2014/main" xmlns="" val="20001"/>
                    </a:ext>
                  </a:extLst>
                </a:gridCol>
              </a:tblGrid>
              <a:tr h="1984540">
                <a:tc>
                  <a:txBody>
                    <a:bodyPr/>
                    <a:lstStyle/>
                    <a:p>
                      <a:pPr>
                        <a:lnSpc>
                          <a:spcPct val="107000"/>
                        </a:lnSpc>
                        <a:spcAft>
                          <a:spcPts val="600"/>
                        </a:spcAft>
                      </a:pPr>
                      <a:r>
                        <a:rPr lang="lv-LV" sz="2000"/>
                        <a:t>Vai radušās aizdomas?</a:t>
                      </a:r>
                    </a:p>
                    <a:p>
                      <a:pPr>
                        <a:lnSpc>
                          <a:spcPct val="107000"/>
                        </a:lnSpc>
                        <a:spcAft>
                          <a:spcPts val="600"/>
                        </a:spcAft>
                      </a:pPr>
                      <a:r>
                        <a:rPr lang="lv-LV" sz="2000"/>
                        <a:t> </a:t>
                      </a:r>
                    </a:p>
                  </a:txBody>
                  <a:tcPr marL="68580" marR="68580" marT="0" marB="0"/>
                </a:tc>
                <a:tc>
                  <a:txBody>
                    <a:bodyPr/>
                    <a:lstStyle/>
                    <a:p>
                      <a:pPr>
                        <a:lnSpc>
                          <a:spcPct val="107000"/>
                        </a:lnSpc>
                        <a:spcAft>
                          <a:spcPts val="600"/>
                        </a:spcAft>
                      </a:pPr>
                      <a:r>
                        <a:rPr lang="lv-LV" sz="2000"/>
                        <a:t> Jā, kādēļ? ___________________________________</a:t>
                      </a:r>
                    </a:p>
                    <a:p>
                      <a:pPr>
                        <a:lnSpc>
                          <a:spcPct val="107000"/>
                        </a:lnSpc>
                        <a:spcAft>
                          <a:spcPts val="600"/>
                        </a:spcAft>
                      </a:pPr>
                      <a:r>
                        <a:rPr lang="lv-LV" sz="2000"/>
                        <a:t>___________________________________</a:t>
                      </a:r>
                    </a:p>
                    <a:p>
                      <a:pPr>
                        <a:lnSpc>
                          <a:spcPct val="107000"/>
                        </a:lnSpc>
                        <a:spcAft>
                          <a:spcPts val="600"/>
                        </a:spcAft>
                      </a:pPr>
                      <a:r>
                        <a:rPr lang="lv-LV" sz="2000"/>
                        <a:t> Nē</a:t>
                      </a:r>
                    </a:p>
                  </a:txBody>
                  <a:tcPr marL="68580" marR="68580" marT="0" marB="0"/>
                </a:tc>
                <a:extLst>
                  <a:ext uri="{0D108BD9-81ED-4DB2-BD59-A6C34878D82A}">
                    <a16:rowId xmlns:a16="http://schemas.microsoft.com/office/drawing/2014/main" xmlns="" val="10000"/>
                  </a:ext>
                </a:extLst>
              </a:tr>
              <a:tr h="3200036">
                <a:tc>
                  <a:txBody>
                    <a:bodyPr/>
                    <a:lstStyle/>
                    <a:p>
                      <a:pPr>
                        <a:lnSpc>
                          <a:spcPct val="107000"/>
                        </a:lnSpc>
                        <a:spcAft>
                          <a:spcPts val="600"/>
                        </a:spcAft>
                      </a:pPr>
                      <a:r>
                        <a:rPr lang="lv-LV" sz="2000"/>
                        <a:t>Turpmāka aprūpe</a:t>
                      </a:r>
                    </a:p>
                  </a:txBody>
                  <a:tcPr marL="68580" marR="68580" marT="0" marB="0"/>
                </a:tc>
                <a:tc>
                  <a:txBody>
                    <a:bodyPr/>
                    <a:lstStyle/>
                    <a:p>
                      <a:pPr>
                        <a:lnSpc>
                          <a:spcPct val="107000"/>
                        </a:lnSpc>
                        <a:spcAft>
                          <a:spcPts val="600"/>
                        </a:spcAft>
                      </a:pPr>
                      <a:r>
                        <a:rPr lang="lv-LV" sz="2000"/>
                        <a:t> Sociālais darbs</a:t>
                      </a:r>
                    </a:p>
                    <a:p>
                      <a:pPr>
                        <a:lnSpc>
                          <a:spcPct val="107000"/>
                        </a:lnSpc>
                        <a:spcAft>
                          <a:spcPts val="600"/>
                        </a:spcAft>
                      </a:pPr>
                      <a:r>
                        <a:rPr lang="lv-LV" sz="2000"/>
                        <a:t> Mājas aprūpe</a:t>
                      </a:r>
                    </a:p>
                    <a:p>
                      <a:pPr>
                        <a:lnSpc>
                          <a:spcPct val="107000"/>
                        </a:lnSpc>
                        <a:spcAft>
                          <a:spcPts val="600"/>
                        </a:spcAft>
                      </a:pPr>
                      <a:r>
                        <a:rPr lang="lv-LV" sz="2000"/>
                        <a:t> Krīzes nodaļa</a:t>
                      </a:r>
                    </a:p>
                    <a:p>
                      <a:pPr>
                        <a:lnSpc>
                          <a:spcPct val="107000"/>
                        </a:lnSpc>
                        <a:spcAft>
                          <a:spcPts val="600"/>
                        </a:spcAft>
                      </a:pPr>
                      <a:r>
                        <a:rPr lang="lv-LV" sz="2000"/>
                        <a:t> Ziņojums, kam? _______________________________</a:t>
                      </a:r>
                    </a:p>
                    <a:p>
                      <a:pPr>
                        <a:lnSpc>
                          <a:spcPct val="107000"/>
                        </a:lnSpc>
                        <a:spcAft>
                          <a:spcPts val="600"/>
                        </a:spcAft>
                      </a:pPr>
                      <a:r>
                        <a:rPr lang="lv-LV" sz="2000"/>
                        <a:t> Cita, kāda? _______________________________</a:t>
                      </a:r>
                    </a:p>
                    <a:p>
                      <a:pPr>
                        <a:lnSpc>
                          <a:spcPct val="107000"/>
                        </a:lnSpc>
                        <a:spcAft>
                          <a:spcPts val="600"/>
                        </a:spcAft>
                      </a:pPr>
                      <a:r>
                        <a:rPr lang="lv-LV" sz="2000"/>
                        <a:t> Turpmāka aprūpe netiek veikta</a:t>
                      </a: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9517595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81200" y="274638"/>
            <a:ext cx="8229600" cy="1066130"/>
          </a:xfrm>
        </p:spPr>
        <p:txBody>
          <a:bodyPr>
            <a:normAutofit/>
          </a:bodyPr>
          <a:lstStyle/>
          <a:p>
            <a:r>
              <a:rPr lang="lv-LV" sz="2800"/>
              <a:t>No pacientiem ievāktā informācija</a:t>
            </a:r>
          </a:p>
        </p:txBody>
      </p:sp>
      <p:graphicFrame>
        <p:nvGraphicFramePr>
          <p:cNvPr id="4" name="Sisällön paikkamerkki 3"/>
          <p:cNvGraphicFramePr>
            <a:graphicFrameLocks noGrp="1"/>
          </p:cNvGraphicFramePr>
          <p:nvPr>
            <p:ph idx="1"/>
            <p:extLst/>
          </p:nvPr>
        </p:nvGraphicFramePr>
        <p:xfrm>
          <a:off x="2423592" y="1412776"/>
          <a:ext cx="6912768" cy="4464496"/>
        </p:xfrm>
        <a:graphic>
          <a:graphicData uri="http://schemas.openxmlformats.org/drawingml/2006/table">
            <a:tbl>
              <a:tblPr firstRow="1" firstCol="1" bandRow="1">
                <a:tableStyleId>{5C22544A-7EE6-4342-B048-85BDC9FD1C3A}</a:tableStyleId>
              </a:tblPr>
              <a:tblGrid>
                <a:gridCol w="2126230">
                  <a:extLst>
                    <a:ext uri="{9D8B030D-6E8A-4147-A177-3AD203B41FA5}">
                      <a16:colId xmlns:a16="http://schemas.microsoft.com/office/drawing/2014/main" xmlns="" val="20000"/>
                    </a:ext>
                  </a:extLst>
                </a:gridCol>
                <a:gridCol w="4786538">
                  <a:extLst>
                    <a:ext uri="{9D8B030D-6E8A-4147-A177-3AD203B41FA5}">
                      <a16:colId xmlns:a16="http://schemas.microsoft.com/office/drawing/2014/main" xmlns="" val="20001"/>
                    </a:ext>
                  </a:extLst>
                </a:gridCol>
              </a:tblGrid>
              <a:tr h="1271462">
                <a:tc>
                  <a:txBody>
                    <a:bodyPr/>
                    <a:lstStyle/>
                    <a:p>
                      <a:pPr>
                        <a:lnSpc>
                          <a:spcPct val="107000"/>
                        </a:lnSpc>
                        <a:spcAft>
                          <a:spcPts val="600"/>
                        </a:spcAft>
                      </a:pPr>
                      <a:r>
                        <a:rPr lang="lv-LV" sz="2000"/>
                        <a:t>Pacients atteicās atbildēt</a:t>
                      </a:r>
                    </a:p>
                  </a:txBody>
                  <a:tcPr marL="68580" marR="68580" marT="0" marB="0"/>
                </a:tc>
                <a:tc>
                  <a:txBody>
                    <a:bodyPr/>
                    <a:lstStyle/>
                    <a:p>
                      <a:pPr>
                        <a:lnSpc>
                          <a:spcPct val="107000"/>
                        </a:lnSpc>
                        <a:spcAft>
                          <a:spcPts val="600"/>
                        </a:spcAft>
                      </a:pPr>
                      <a:r>
                        <a:rPr lang="lv-LV" sz="2000"/>
                        <a:t>Iemesls (-i)/novērojumi</a:t>
                      </a:r>
                    </a:p>
                  </a:txBody>
                  <a:tcPr marL="68580" marR="68580" marT="0" marB="0"/>
                </a:tc>
                <a:extLst>
                  <a:ext uri="{0D108BD9-81ED-4DB2-BD59-A6C34878D82A}">
                    <a16:rowId xmlns:a16="http://schemas.microsoft.com/office/drawing/2014/main" xmlns="" val="10000"/>
                  </a:ext>
                </a:extLst>
              </a:tr>
              <a:tr h="1921572">
                <a:tc>
                  <a:txBody>
                    <a:bodyPr/>
                    <a:lstStyle/>
                    <a:p>
                      <a:pPr>
                        <a:lnSpc>
                          <a:spcPct val="107000"/>
                        </a:lnSpc>
                        <a:spcAft>
                          <a:spcPts val="600"/>
                        </a:spcAft>
                      </a:pPr>
                      <a:r>
                        <a:rPr lang="lv-LV" sz="2000"/>
                        <a:t>Pacients atteicās no turpmākas aprūpes vai sarunas</a:t>
                      </a:r>
                    </a:p>
                  </a:txBody>
                  <a:tcPr marL="68580" marR="68580" marT="0" marB="0"/>
                </a:tc>
                <a:tc>
                  <a:txBody>
                    <a:bodyPr/>
                    <a:lstStyle/>
                    <a:p>
                      <a:pPr marL="0" marR="0" indent="0" algn="l" defTabSz="914400" rtl="0" eaLnBrk="1" fontAlgn="auto" latinLnBrk="0" hangingPunct="1">
                        <a:lnSpc>
                          <a:spcPct val="107000"/>
                        </a:lnSpc>
                        <a:spcBef>
                          <a:spcPts val="0"/>
                        </a:spcBef>
                        <a:spcAft>
                          <a:spcPts val="600"/>
                        </a:spcAft>
                        <a:buClrTx/>
                        <a:buSzTx/>
                        <a:buFontTx/>
                        <a:buNone/>
                        <a:tabLst/>
                        <a:defRPr/>
                      </a:pPr>
                      <a:r>
                        <a:rPr lang="lv-LV" sz="2000"/>
                        <a:t>Iemesls (-i)/novērojumi</a:t>
                      </a:r>
                    </a:p>
                    <a:p>
                      <a:pPr algn="l" rtl="0">
                        <a:lnSpc>
                          <a:spcPct val="107000"/>
                        </a:lnSpc>
                        <a:spcAft>
                          <a:spcPts val="600"/>
                        </a:spcAft>
                      </a:pPr>
                      <a:endParaRPr lang="en-GB" sz="20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1271462">
                <a:tc>
                  <a:txBody>
                    <a:bodyPr/>
                    <a:lstStyle/>
                    <a:p>
                      <a:pPr>
                        <a:lnSpc>
                          <a:spcPct val="107000"/>
                        </a:lnSpc>
                        <a:spcAft>
                          <a:spcPts val="600"/>
                        </a:spcAft>
                      </a:pPr>
                      <a:r>
                        <a:rPr lang="lv-LV" sz="2000"/>
                        <a:t>Pacientam nevarēja uzdot jautājumus</a:t>
                      </a:r>
                    </a:p>
                  </a:txBody>
                  <a:tcPr marL="68580" marR="68580" marT="0" marB="0"/>
                </a:tc>
                <a:tc>
                  <a:txBody>
                    <a:bodyPr/>
                    <a:lstStyle/>
                    <a:p>
                      <a:pPr>
                        <a:lnSpc>
                          <a:spcPct val="107000"/>
                        </a:lnSpc>
                        <a:spcAft>
                          <a:spcPts val="600"/>
                        </a:spcAft>
                      </a:pPr>
                      <a:r>
                        <a:rPr lang="lv-LV" sz="2000"/>
                        <a:t>Iemesls (-i), piemēram, jautājumus nebija iespējams uzdot privāti (kādēļ)</a:t>
                      </a: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52987651"/>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7707</TotalTime>
  <Words>9979</Words>
  <Application>Microsoft Office PowerPoint</Application>
  <PresentationFormat>Laiekraan</PresentationFormat>
  <Paragraphs>1065</Paragraphs>
  <Slides>125</Slides>
  <Notes>1</Notes>
  <HiddenSlides>0</HiddenSlides>
  <MMClips>0</MMClips>
  <ScaleCrop>false</ScaleCrop>
  <HeadingPairs>
    <vt:vector size="6" baseType="variant">
      <vt:variant>
        <vt:lpstr>Kasutatud fondid</vt:lpstr>
      </vt:variant>
      <vt:variant>
        <vt:i4>7</vt:i4>
      </vt:variant>
      <vt:variant>
        <vt:lpstr>Kujundus</vt:lpstr>
      </vt:variant>
      <vt:variant>
        <vt:i4>2</vt:i4>
      </vt:variant>
      <vt:variant>
        <vt:lpstr>Slaidipealkirjad</vt:lpstr>
      </vt:variant>
      <vt:variant>
        <vt:i4>125</vt:i4>
      </vt:variant>
    </vt:vector>
  </HeadingPairs>
  <TitlesOfParts>
    <vt:vector size="134" baseType="lpstr">
      <vt:lpstr>Arial</vt:lpstr>
      <vt:lpstr>Calibri</vt:lpstr>
      <vt:lpstr>Calibri Light</vt:lpstr>
      <vt:lpstr>Courier New</vt:lpstr>
      <vt:lpstr>Tahoma</vt:lpstr>
      <vt:lpstr>Times New Roman</vt:lpstr>
      <vt:lpstr>Wingdings</vt:lpstr>
      <vt:lpstr>Office Theme</vt:lpstr>
      <vt:lpstr>Custom Design</vt:lpstr>
      <vt:lpstr>Mācību materiāli</vt:lpstr>
      <vt:lpstr> Vardarbība pret vecāka gadagājuma cilvēkiem/Vardarbība pret vecāka gadagājuma sievietēm - Veidi </vt:lpstr>
      <vt:lpstr>Vardarbības pret vecāka gadagājuma cilvēkiem definīcija</vt:lpstr>
      <vt:lpstr> Vardarbība pret vecāka gadagājuma cilvēkiem - vardarbība ģimenē </vt:lpstr>
      <vt:lpstr>Vardarbības pret vecāka gadagājuma cilvēkiem raksturiezīmes</vt:lpstr>
      <vt:lpstr>Vardarbības pret vecāka gadagājuma cilvēkiem veidi</vt:lpstr>
      <vt:lpstr>Vardarbības pret vecāka gadagājuma cilvēkiem veidi</vt:lpstr>
      <vt:lpstr>Vardarbības pret vecāka gadagājuma cilvēkiem veidi</vt:lpstr>
      <vt:lpstr>Seksuāla vardarbība pret vecāka gadagājuma sievietēm; piemēri Apvienotajā Karalistē</vt:lpstr>
      <vt:lpstr> Upuru un varmāku dzimumi Bows Hannah &amp; Westmarland Nicole 2015. </vt:lpstr>
      <vt:lpstr>Seksuāla vardarbība pret vecāka gadagājuma sievietēm</vt:lpstr>
      <vt:lpstr>Upuru un varmāku attiecības Bows Hannah &amp; Westmarland Nicole 2015. </vt:lpstr>
      <vt:lpstr>Uzbrukumu notikuma vieta Bows Hannah &amp; Westmarland Nicole 2015.</vt:lpstr>
      <vt:lpstr>(Upura atstāšana novārtā)</vt:lpstr>
      <vt:lpstr>(Atstāšana novārtā)</vt:lpstr>
      <vt:lpstr>Institucionāla vardarbība</vt:lpstr>
      <vt:lpstr>Institucionāla vardarbība</vt:lpstr>
      <vt:lpstr>Vardarbības pret vecāka gadagājuma cilvēkiem veidi/Cilvēktiesības</vt:lpstr>
      <vt:lpstr>Dzimuma jautājumi vardarbības pret vecāka gadagājuma cilvēkiem kontekstā</vt:lpstr>
      <vt:lpstr>Vardarbība pret vecāka gadagājuma cilvēkiem - dzimumā balstīta vardarbība pret vecāka gadagājuma cilvēkiem</vt:lpstr>
      <vt:lpstr>Uz dzimumu vērsta vardarbība pret vecāka gadagājuma cilvēkiem</vt:lpstr>
      <vt:lpstr>Vecāka gadagājuma vīrieši un sievietes kā vardarbības upuri</vt:lpstr>
      <vt:lpstr> Problēmas, ar kurām saskaras vīriešu dzimuma vecāka gadagājuma vardarbības upuri </vt:lpstr>
      <vt:lpstr> Problēmas, ar kurām saskaras sieviešu dzimuma vecāka gadagājuma vardarbības upuri </vt:lpstr>
      <vt:lpstr>Vardarbība pret vecāka gadagājuma cilvēkiem/Vecuma diskriminācija un seksisms</vt:lpstr>
      <vt:lpstr>Vecuma diskriminācija un vardarbība pret vecāka gadagājuma cilvēkiem</vt:lpstr>
      <vt:lpstr>Vecuma diskriminācija/Seksisms</vt:lpstr>
      <vt:lpstr>    Vardarbība pret vecāka gadagājuma cilvēkiem un demence </vt:lpstr>
      <vt:lpstr>Vardarbību cietušas sievietes - demence</vt:lpstr>
      <vt:lpstr> Vardarbības pret vecāka gadagājuma cilvēkiem un demences attiecības </vt:lpstr>
      <vt:lpstr>Vardarbības pret vecāka gadagājuma cilvēkiem un demences attiecības</vt:lpstr>
      <vt:lpstr>Vardarbības pret vecāka gadagājuma cilvēkiem un demences attiecības</vt:lpstr>
      <vt:lpstr>Vardarbības pret vecāka gadagājuma cilvēkiem demences dēļ riska faktori</vt:lpstr>
      <vt:lpstr>Vardarbības pret vecāka gadagājuma cilvēkiem demences dēļ riska faktori</vt:lpstr>
      <vt:lpstr>Vardarbības intervences modeļi, fokusējoties uz vecāka gadagājuma cilvēkiem ar demenci</vt:lpstr>
      <vt:lpstr>Vardarbības intervences modeļi, fokusējoties uz vecāka gadagājuma cilvēkiem ar demenci</vt:lpstr>
      <vt:lpstr>Vardarbības intervences modeļi, fokusējoties uz vecāka gadagājuma cilvēkiem ar demenci</vt:lpstr>
      <vt:lpstr>Izmeklējot vardarbības saknes/PVO 2002.; 12. lappuse</vt:lpstr>
      <vt:lpstr> Vardarbības pret vecāka gadagājuma cilvēkiem riska faktori/Individuālie faktori </vt:lpstr>
      <vt:lpstr>Ar varmāku saistītie riska faktori/Individuāli faktori</vt:lpstr>
      <vt:lpstr> Vardarbības pret vecāka gadagājuma cilvēkiem riska faktori/Attiecību faktori </vt:lpstr>
      <vt:lpstr>Vardarbības pret vecāka gadagājuma cilvēkiem riska faktori/Sabiedrības faktori</vt:lpstr>
      <vt:lpstr> Vardarbības pret vecāka gadagājuma cilvēkiem riska faktori/Sabiedrības faktori </vt:lpstr>
      <vt:lpstr>Vardarbības pret vecāka gadagājuma cilvēkiem aprūpes kontekstā riska faktori</vt:lpstr>
      <vt:lpstr>Vardarbība pret vecāka gadagājuma sievietēm - ilgtermiņa ciešanas un stigmatizācija</vt:lpstr>
      <vt:lpstr>Vecāka gadagājuma sieviešu ilgtermiņa ciešanas</vt:lpstr>
      <vt:lpstr>Vecāka gadagājuma sieviešu ilgtermiņa ciešanas</vt:lpstr>
      <vt:lpstr>Kas ir stigma?</vt:lpstr>
      <vt:lpstr>Stigmas vardarbības dēļ - Stigmas internalizācija </vt:lpstr>
      <vt:lpstr>Stigmas vardarbības dēļ - Stigmas internalizācija </vt:lpstr>
      <vt:lpstr>Stigmas vardarbības dēļ - Bailes no iespējamas stigmatizācijas </vt:lpstr>
      <vt:lpstr>Stigmas vardarbības dēļ - Kulturālas stigmas </vt:lpstr>
      <vt:lpstr>Vardarbība pret vecāka gadagājuma sievietēm un stigmas</vt:lpstr>
      <vt:lpstr>Vardarbība pret vecāka gadagājuma cilvēkiem kā izaicinājums sociālo pakalpojumu sniedzējiem - atbalsts vecāka gadagājuma sievietēm</vt:lpstr>
      <vt:lpstr>Kādēļ vecāka gadagājuma sievietes nepamet varmākas - Kohortas efekts</vt:lpstr>
      <vt:lpstr>Kādēļ vecāka gadagājuma sievietes nepamet varmākas- Kohortas efekts</vt:lpstr>
      <vt:lpstr>Kādēļ vecāka gadagājuma sievietes nepamet varmākas - Laikposmam raksturīgs efekti</vt:lpstr>
      <vt:lpstr>Kādēļ vecāka gadagājuma sievietes nepamet varmākas - Vecuma efekti</vt:lpstr>
      <vt:lpstr>Kādēļ vecāka gadagājuma sievietes nepamet varmākas - Vecuma efekti</vt:lpstr>
      <vt:lpstr>Atbalsts vardarbību cietušām vecāka gadagājuma sievietēm</vt:lpstr>
      <vt:lpstr>Atbalsts vardarbību cietušām vecāka gadagājuma sievietēm</vt:lpstr>
      <vt:lpstr>Atbalsts vardarbību cietušām vecāka gadagājuma sievietēm</vt:lpstr>
      <vt:lpstr>Atbalsts vardarbību cietušām vecāka gadagājuma sievietēm</vt:lpstr>
      <vt:lpstr> Rīcībspējas palielināšanas pieeja </vt:lpstr>
      <vt:lpstr>Izaicinājumi darbiniekiem</vt:lpstr>
      <vt:lpstr>Iespējamas vardarbības un nolaidības pret vecāka gadagājuma cilvēkiem pazīmju un simptomu novērtējums</vt:lpstr>
      <vt:lpstr> Vispārīgi iespējamas vardarbības pret vecāka gadagājuma cilvēkiem rādītāji  </vt:lpstr>
      <vt:lpstr>Vispārīgi iespējamas vardarbības pret vecāka gadagājuma cilvēkiem rādītāji </vt:lpstr>
      <vt:lpstr> "Sarkanie karogi” - nopietni iespējamas vardarbības signāli </vt:lpstr>
      <vt:lpstr>Grūtības vardarbībā pret vecāka gadagājuma sievietēm pazīmju un simptomu identificēšanā</vt:lpstr>
      <vt:lpstr>PowerPointi esitlus</vt:lpstr>
      <vt:lpstr>Senīlā purpura</vt:lpstr>
      <vt:lpstr>PowerPointi esitlus</vt:lpstr>
      <vt:lpstr>PowerPointi esitlus</vt:lpstr>
      <vt:lpstr>PowerPointi esitlus</vt:lpstr>
      <vt:lpstr>PowerPointi esitlus</vt:lpstr>
      <vt:lpstr>Klīniskās un kriminālistikas fiziskās vardarbības pazīmes</vt:lpstr>
      <vt:lpstr> Klīniskās un kriminālistikas fiziskās vardarbības pazīmes  </vt:lpstr>
      <vt:lpstr>PowerPointi esitlus</vt:lpstr>
      <vt:lpstr>Svarīgi zināt seksuālas vardarbības pret vecāka gadagājuma sievietēm kontekstā</vt:lpstr>
      <vt:lpstr>Svarīgi zināt seksuālas vardarbības pret vecāka gadagājuma sievietēm kontekstā</vt:lpstr>
      <vt:lpstr>Skrīnings/Kārtējas vardarbības pret vecāka gadagājuma cilvēkiem pārbaudes</vt:lpstr>
      <vt:lpstr>Kas ir skrīnings?</vt:lpstr>
      <vt:lpstr>Skrīnīngs un vardarbība</vt:lpstr>
      <vt:lpstr>Trīs skrīninga kritēriji</vt:lpstr>
      <vt:lpstr>Skrīnings/Kārtējas pārbaudes</vt:lpstr>
      <vt:lpstr>Skrīninga/Kārtējas pārbaudes priekšnoteikumi</vt:lpstr>
      <vt:lpstr>Vardarbības pret vecāka gadagājuma cilvēkiem aizdomu indekss © (EASI) </vt:lpstr>
      <vt:lpstr>Vardarbības pret vecāka gadagājuma cilvēkiem aizdomu indeksa © (EASI) konteksts</vt:lpstr>
      <vt:lpstr>PowerPointi esitlus</vt:lpstr>
      <vt:lpstr>Atbilžu nozīme </vt:lpstr>
      <vt:lpstr>Jautājumu uzdošana</vt:lpstr>
      <vt:lpstr>Jautājumu uzdošana</vt:lpstr>
      <vt:lpstr>Pēckontroles metodes</vt:lpstr>
      <vt:lpstr>No pacientiem ievāktā informācija</vt:lpstr>
      <vt:lpstr>No pacientiem ievāktā informācija</vt:lpstr>
      <vt:lpstr>No pacientiem ievāktā informācija</vt:lpstr>
      <vt:lpstr>No pacientiem ievāktā informācija</vt:lpstr>
      <vt:lpstr>No pacientiem ievāktā informācija</vt:lpstr>
      <vt:lpstr> Profesionāļu pieredze darbā ar vecāka gadagājuma vardarbību pārdzīvojušiem cilvēkiem: Sekundārā trauma, sekundārais traumatiskais stress, līdzjūtības nogurums un izdegšanas sindroms </vt:lpstr>
      <vt:lpstr>Profesionāļu pieredze darbā ar vecāka gadagājuma vardarbību pārdzīvojušiem cilvēkiem</vt:lpstr>
      <vt:lpstr>Profesionāļu pieredze darbā ar vecāka gadagājuma vardarbību pārdzīvojušiem cilvēkiem</vt:lpstr>
      <vt:lpstr>Profesionāļu pieredze darbā ar vecāka gadagājuma vardarbību pārdzīvojušiem cilvēkiem</vt:lpstr>
      <vt:lpstr>Profesionāļu pieredze darbā ar vecāka gadagājuma vardarbību pārdzīvojušiem cilvēkiem</vt:lpstr>
      <vt:lpstr>Profesionāļu reakcijas vardarbības novēršanas darbā</vt:lpstr>
      <vt:lpstr>Profesionāļu reakcijas vardarbības novēršanas darbā/ST</vt:lpstr>
      <vt:lpstr>Profesionāļu reakcijas vardarbības novēršanas darbā/ST</vt:lpstr>
      <vt:lpstr>Profesionāļu reakcijas vardarbības novēršanas darbā/ST</vt:lpstr>
      <vt:lpstr>Profesionāļu reakcijas vardarbības novēršanas darbā/STS</vt:lpstr>
      <vt:lpstr>Profesionāļu reakcijas vardarbības novēršanas darbā/LN</vt:lpstr>
      <vt:lpstr>Profesionāļu reakcijas vardarbības novēršanas darbā/LN</vt:lpstr>
      <vt:lpstr>Profesionāļu reakcijas vardarbības novēršanas darbā/LN</vt:lpstr>
      <vt:lpstr>Sekundārās traumas, sekundārā traumatiskā stresa un līdzjūtības noguruma riska faktori </vt:lpstr>
      <vt:lpstr>Sekundārās traumas (ST), sekundārā traumatiskā stresa (STS) un līdzjūtības noguruma (LN) riska faktori</vt:lpstr>
      <vt:lpstr>Daudzdimensiju pieeja izdegšanai</vt:lpstr>
      <vt:lpstr>Daudzdimensiju pieeja izdegšanai</vt:lpstr>
      <vt:lpstr>Daudzdimensiju pieeja izdegšanai</vt:lpstr>
      <vt:lpstr>ST, STS, LN, PTSS, izdegšanu mazinošie faktori </vt:lpstr>
      <vt:lpstr>ST, STS, LN, PTSS, izdegšanu mazinošie faktori </vt:lpstr>
      <vt:lpstr>ST, STS, LN, PTSS, izdegšanu mazinošie faktori </vt:lpstr>
      <vt:lpstr>ST, STS, LN, PTSS, izdegšanu mazinošie faktori </vt:lpstr>
      <vt:lpstr>ST, STS, LN, PTSS, izdegšanu mazinošie faktori </vt:lpstr>
      <vt:lpstr>Pārvaldības stratēģijas</vt:lpstr>
      <vt:lpstr>Profesionāļu individuālās pašaprūpes stratēģijas</vt:lpstr>
      <vt:lpstr>Profesionāļu individuālās pašaprūpes stratēģijas</vt:lpstr>
    </vt:vector>
  </TitlesOfParts>
  <Company>Tartu Ülikool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materials</dc:title>
  <dc:creator>Nikita Lumijõe</dc:creator>
  <cp:lastModifiedBy>Mari Puniste</cp:lastModifiedBy>
  <cp:revision>55</cp:revision>
  <dcterms:created xsi:type="dcterms:W3CDTF">2018-10-16T12:50:37Z</dcterms:created>
  <dcterms:modified xsi:type="dcterms:W3CDTF">2019-05-28T20:00:01Z</dcterms:modified>
</cp:coreProperties>
</file>