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1"/>
  </p:notesMasterIdLst>
  <p:sldIdLst>
    <p:sldId id="256" r:id="rId2"/>
    <p:sldId id="273" r:id="rId3"/>
    <p:sldId id="272" r:id="rId4"/>
    <p:sldId id="274" r:id="rId5"/>
    <p:sldId id="276" r:id="rId6"/>
    <p:sldId id="267" r:id="rId7"/>
    <p:sldId id="275" r:id="rId8"/>
    <p:sldId id="277"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5B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530FC-52BE-4BF1-980B-D508C86E8A1A}" type="datetimeFigureOut">
              <a:rPr lang="et-EE" smtClean="0"/>
              <a:t>20.05.2019</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F92E2-0BBB-461D-8457-2436981C9616}" type="slidenum">
              <a:rPr lang="et-EE" smtClean="0"/>
              <a:t>‹#›</a:t>
            </a:fld>
            <a:endParaRPr lang="et-EE"/>
          </a:p>
        </p:txBody>
      </p:sp>
    </p:spTree>
    <p:extLst>
      <p:ext uri="{BB962C8B-B14F-4D97-AF65-F5344CB8AC3E}">
        <p14:creationId xmlns:p14="http://schemas.microsoft.com/office/powerpoint/2010/main" val="265227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9F98242E-53C3-4DA6-BE8F-D81516E51F52}"/>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US"/>
          </a:p>
        </p:txBody>
      </p:sp>
      <p:sp>
        <p:nvSpPr>
          <p:cNvPr id="3" name="Apakšvirsraksts 2">
            <a:extLst>
              <a:ext uri="{FF2B5EF4-FFF2-40B4-BE49-F238E27FC236}">
                <a16:creationId xmlns:a16="http://schemas.microsoft.com/office/drawing/2014/main" xmlns="" id="{19619C8C-D891-4F1D-8C59-525E85172A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a:p>
        </p:txBody>
      </p:sp>
      <p:sp>
        <p:nvSpPr>
          <p:cNvPr id="4" name="Datuma vietturis 3">
            <a:extLst>
              <a:ext uri="{FF2B5EF4-FFF2-40B4-BE49-F238E27FC236}">
                <a16:creationId xmlns:a16="http://schemas.microsoft.com/office/drawing/2014/main" xmlns="" id="{BC55C8C4-4858-4CFB-B41E-2E60FE8D60C0}"/>
              </a:ext>
            </a:extLst>
          </p:cNvPr>
          <p:cNvSpPr>
            <a:spLocks noGrp="1"/>
          </p:cNvSpPr>
          <p:nvPr>
            <p:ph type="dt" sz="half" idx="10"/>
          </p:nvPr>
        </p:nvSpPr>
        <p:spPr/>
        <p:txBody>
          <a:bodyPr/>
          <a:lstStyle/>
          <a:p>
            <a:fld id="{80F6A582-AEB8-4233-909B-7035CC4DC3DB}" type="datetime1">
              <a:rPr lang="et-EE" smtClean="0"/>
              <a:t>20.05.2019</a:t>
            </a:fld>
            <a:endParaRPr lang="et-EE"/>
          </a:p>
        </p:txBody>
      </p:sp>
      <p:sp>
        <p:nvSpPr>
          <p:cNvPr id="5" name="Kājenes vietturis 4">
            <a:extLst>
              <a:ext uri="{FF2B5EF4-FFF2-40B4-BE49-F238E27FC236}">
                <a16:creationId xmlns:a16="http://schemas.microsoft.com/office/drawing/2014/main" xmlns="" id="{60F944AC-D3D8-4C3C-B004-F65A2BF3D922}"/>
              </a:ext>
            </a:extLst>
          </p:cNvPr>
          <p:cNvSpPr>
            <a:spLocks noGrp="1"/>
          </p:cNvSpPr>
          <p:nvPr>
            <p:ph type="ftr" sz="quarter" idx="11"/>
          </p:nvPr>
        </p:nvSpPr>
        <p:spPr/>
        <p:txBody>
          <a:bodyPr/>
          <a:lstStyle/>
          <a:p>
            <a:r>
              <a:rPr lang="en-US"/>
              <a:t>“Co-funded by the Rights, Equality and Citizenship (REC) Programme of the European Union under Grant Agreement no JUST/2015/RDAP/AG/VICT/9320”</a:t>
            </a:r>
            <a:endParaRPr lang="et-EE"/>
          </a:p>
        </p:txBody>
      </p:sp>
      <p:sp>
        <p:nvSpPr>
          <p:cNvPr id="6" name="Slaida numura vietturis 5">
            <a:extLst>
              <a:ext uri="{FF2B5EF4-FFF2-40B4-BE49-F238E27FC236}">
                <a16:creationId xmlns:a16="http://schemas.microsoft.com/office/drawing/2014/main" xmlns="" id="{F46AADEA-C8CA-46F9-A6D6-466B2CC85DC9}"/>
              </a:ext>
            </a:extLst>
          </p:cNvPr>
          <p:cNvSpPr>
            <a:spLocks noGrp="1"/>
          </p:cNvSpPr>
          <p:nvPr>
            <p:ph type="sldNum" sz="quarter" idx="12"/>
          </p:nvPr>
        </p:nvSpPr>
        <p:spPr/>
        <p:txBody>
          <a:bodyPr/>
          <a:lstStyle/>
          <a:p>
            <a:fld id="{941C5631-1B09-4357-B3EC-DDF606415BDB}" type="slidenum">
              <a:rPr lang="et-EE" smtClean="0"/>
              <a:t>‹#›</a:t>
            </a:fld>
            <a:endParaRPr lang="et-EE"/>
          </a:p>
        </p:txBody>
      </p:sp>
    </p:spTree>
    <p:extLst>
      <p:ext uri="{BB962C8B-B14F-4D97-AF65-F5344CB8AC3E}">
        <p14:creationId xmlns:p14="http://schemas.microsoft.com/office/powerpoint/2010/main" val="3143067476"/>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6E4D5772-C91B-41DB-9535-C1E1481F76D9}"/>
              </a:ext>
            </a:extLst>
          </p:cNvPr>
          <p:cNvSpPr>
            <a:spLocks noGrp="1"/>
          </p:cNvSpPr>
          <p:nvPr>
            <p:ph type="title"/>
          </p:nvPr>
        </p:nvSpPr>
        <p:spPr/>
        <p:txBody>
          <a:bodyPr/>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xmlns="" id="{E322B726-E164-454B-BB37-EAB2A8A394C1}"/>
              </a:ext>
            </a:extLst>
          </p:cNvPr>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xmlns="" id="{87660AC0-BC3E-42D2-BEE3-15B16EFA7FF9}"/>
              </a:ext>
            </a:extLst>
          </p:cNvPr>
          <p:cNvSpPr>
            <a:spLocks noGrp="1"/>
          </p:cNvSpPr>
          <p:nvPr>
            <p:ph type="dt" sz="half" idx="10"/>
          </p:nvPr>
        </p:nvSpPr>
        <p:spPr/>
        <p:txBody>
          <a:bodyPr/>
          <a:lstStyle/>
          <a:p>
            <a:fld id="{80F6A582-AEB8-4233-909B-7035CC4DC3DB}" type="datetime1">
              <a:rPr lang="et-EE" smtClean="0"/>
              <a:t>20.05.2019</a:t>
            </a:fld>
            <a:endParaRPr lang="et-EE"/>
          </a:p>
        </p:txBody>
      </p:sp>
      <p:sp>
        <p:nvSpPr>
          <p:cNvPr id="5" name="Kājenes vietturis 4">
            <a:extLst>
              <a:ext uri="{FF2B5EF4-FFF2-40B4-BE49-F238E27FC236}">
                <a16:creationId xmlns:a16="http://schemas.microsoft.com/office/drawing/2014/main" xmlns="" id="{C2BF0538-3209-475E-8028-926ACDC1D79F}"/>
              </a:ext>
            </a:extLst>
          </p:cNvPr>
          <p:cNvSpPr>
            <a:spLocks noGrp="1"/>
          </p:cNvSpPr>
          <p:nvPr>
            <p:ph type="ftr" sz="quarter" idx="11"/>
          </p:nvPr>
        </p:nvSpPr>
        <p:spPr/>
        <p:txBody>
          <a:bodyPr/>
          <a:lstStyle/>
          <a:p>
            <a:r>
              <a:rPr lang="en-US"/>
              <a:t>“Co-funded by the Rights, Equality and Citizenship (REC) Programme of the European Union under Grant Agreement no JUST/2015/RDAP/AG/VICT/9320”</a:t>
            </a:r>
            <a:endParaRPr lang="et-EE"/>
          </a:p>
        </p:txBody>
      </p:sp>
      <p:sp>
        <p:nvSpPr>
          <p:cNvPr id="6" name="Slaida numura vietturis 5">
            <a:extLst>
              <a:ext uri="{FF2B5EF4-FFF2-40B4-BE49-F238E27FC236}">
                <a16:creationId xmlns:a16="http://schemas.microsoft.com/office/drawing/2014/main" xmlns="" id="{C73A3682-1C14-4000-BF47-A8D8A4B9077D}"/>
              </a:ext>
            </a:extLst>
          </p:cNvPr>
          <p:cNvSpPr>
            <a:spLocks noGrp="1"/>
          </p:cNvSpPr>
          <p:nvPr>
            <p:ph type="sldNum" sz="quarter" idx="12"/>
          </p:nvPr>
        </p:nvSpPr>
        <p:spPr/>
        <p:txBody>
          <a:bodyPr/>
          <a:lstStyle/>
          <a:p>
            <a:fld id="{941C5631-1B09-4357-B3EC-DDF606415BDB}" type="slidenum">
              <a:rPr lang="et-EE" smtClean="0"/>
              <a:t>‹#›</a:t>
            </a:fld>
            <a:endParaRPr lang="et-EE"/>
          </a:p>
        </p:txBody>
      </p:sp>
    </p:spTree>
    <p:extLst>
      <p:ext uri="{BB962C8B-B14F-4D97-AF65-F5344CB8AC3E}">
        <p14:creationId xmlns:p14="http://schemas.microsoft.com/office/powerpoint/2010/main" val="423664251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xmlns="" id="{108023FD-9768-474E-9278-3BFDF3C8FB05}"/>
              </a:ext>
            </a:extLst>
          </p:cNvPr>
          <p:cNvSpPr>
            <a:spLocks noGrp="1"/>
          </p:cNvSpPr>
          <p:nvPr>
            <p:ph type="title" orient="vert"/>
          </p:nvPr>
        </p:nvSpPr>
        <p:spPr>
          <a:xfrm>
            <a:off x="8724900" y="365125"/>
            <a:ext cx="2628900" cy="5811838"/>
          </a:xfrm>
        </p:spPr>
        <p:txBody>
          <a:bodyPr vert="eaVert"/>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xmlns="" id="{243A8648-E959-4307-9E8B-AD79029769A1}"/>
              </a:ext>
            </a:extLst>
          </p:cNvPr>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xmlns="" id="{59A34A6E-8F22-431A-9A75-662C805E0EDB}"/>
              </a:ext>
            </a:extLst>
          </p:cNvPr>
          <p:cNvSpPr>
            <a:spLocks noGrp="1"/>
          </p:cNvSpPr>
          <p:nvPr>
            <p:ph type="dt" sz="half" idx="10"/>
          </p:nvPr>
        </p:nvSpPr>
        <p:spPr/>
        <p:txBody>
          <a:bodyPr/>
          <a:lstStyle/>
          <a:p>
            <a:fld id="{80F6A582-AEB8-4233-909B-7035CC4DC3DB}" type="datetime1">
              <a:rPr lang="et-EE" smtClean="0"/>
              <a:t>20.05.2019</a:t>
            </a:fld>
            <a:endParaRPr lang="et-EE"/>
          </a:p>
        </p:txBody>
      </p:sp>
      <p:sp>
        <p:nvSpPr>
          <p:cNvPr id="5" name="Kājenes vietturis 4">
            <a:extLst>
              <a:ext uri="{FF2B5EF4-FFF2-40B4-BE49-F238E27FC236}">
                <a16:creationId xmlns:a16="http://schemas.microsoft.com/office/drawing/2014/main" xmlns="" id="{EC7872F9-F1EE-4285-857F-2FE4D57958E1}"/>
              </a:ext>
            </a:extLst>
          </p:cNvPr>
          <p:cNvSpPr>
            <a:spLocks noGrp="1"/>
          </p:cNvSpPr>
          <p:nvPr>
            <p:ph type="ftr" sz="quarter" idx="11"/>
          </p:nvPr>
        </p:nvSpPr>
        <p:spPr/>
        <p:txBody>
          <a:bodyPr/>
          <a:lstStyle/>
          <a:p>
            <a:r>
              <a:rPr lang="en-US"/>
              <a:t>“Co-funded by the Rights, Equality and Citizenship (REC) Programme of the European Union under Grant Agreement no JUST/2015/RDAP/AG/VICT/9320”</a:t>
            </a:r>
            <a:endParaRPr lang="et-EE"/>
          </a:p>
        </p:txBody>
      </p:sp>
      <p:sp>
        <p:nvSpPr>
          <p:cNvPr id="6" name="Slaida numura vietturis 5">
            <a:extLst>
              <a:ext uri="{FF2B5EF4-FFF2-40B4-BE49-F238E27FC236}">
                <a16:creationId xmlns:a16="http://schemas.microsoft.com/office/drawing/2014/main" xmlns="" id="{1EF25EAE-4D58-416C-AD5F-3A1A2E1699B2}"/>
              </a:ext>
            </a:extLst>
          </p:cNvPr>
          <p:cNvSpPr>
            <a:spLocks noGrp="1"/>
          </p:cNvSpPr>
          <p:nvPr>
            <p:ph type="sldNum" sz="quarter" idx="12"/>
          </p:nvPr>
        </p:nvSpPr>
        <p:spPr/>
        <p:txBody>
          <a:bodyPr/>
          <a:lstStyle/>
          <a:p>
            <a:fld id="{941C5631-1B09-4357-B3EC-DDF606415BDB}" type="slidenum">
              <a:rPr lang="et-EE" smtClean="0"/>
              <a:t>‹#›</a:t>
            </a:fld>
            <a:endParaRPr lang="et-EE"/>
          </a:p>
        </p:txBody>
      </p:sp>
    </p:spTree>
    <p:extLst>
      <p:ext uri="{BB962C8B-B14F-4D97-AF65-F5344CB8AC3E}">
        <p14:creationId xmlns:p14="http://schemas.microsoft.com/office/powerpoint/2010/main" val="190597847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3FC6295A-C408-4164-9B7A-0B1E0A101915}"/>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xmlns="" id="{728DD97D-F1BE-43D0-A87E-2C4675EC172A}"/>
              </a:ext>
            </a:extLst>
          </p:cNvPr>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xmlns="" id="{96AACCFC-EF3B-4F29-8CCC-250831DEE7CB}"/>
              </a:ext>
            </a:extLst>
          </p:cNvPr>
          <p:cNvSpPr>
            <a:spLocks noGrp="1"/>
          </p:cNvSpPr>
          <p:nvPr>
            <p:ph type="dt" sz="half" idx="10"/>
          </p:nvPr>
        </p:nvSpPr>
        <p:spPr/>
        <p:txBody>
          <a:bodyPr/>
          <a:lstStyle/>
          <a:p>
            <a:fld id="{80F6A582-AEB8-4233-909B-7035CC4DC3DB}" type="datetime1">
              <a:rPr lang="et-EE" smtClean="0"/>
              <a:t>20.05.2019</a:t>
            </a:fld>
            <a:endParaRPr lang="et-EE"/>
          </a:p>
        </p:txBody>
      </p:sp>
      <p:sp>
        <p:nvSpPr>
          <p:cNvPr id="5" name="Kājenes vietturis 4">
            <a:extLst>
              <a:ext uri="{FF2B5EF4-FFF2-40B4-BE49-F238E27FC236}">
                <a16:creationId xmlns:a16="http://schemas.microsoft.com/office/drawing/2014/main" xmlns="" id="{A44D9CC5-BA4B-4A35-9106-994F04DB6317}"/>
              </a:ext>
            </a:extLst>
          </p:cNvPr>
          <p:cNvSpPr>
            <a:spLocks noGrp="1"/>
          </p:cNvSpPr>
          <p:nvPr>
            <p:ph type="ftr" sz="quarter" idx="11"/>
          </p:nvPr>
        </p:nvSpPr>
        <p:spPr/>
        <p:txBody>
          <a:bodyPr/>
          <a:lstStyle/>
          <a:p>
            <a:r>
              <a:rPr lang="en-US"/>
              <a:t>“Co-funded by the Rights, Equality and Citizenship (REC) Programme of the European Union under Grant Agreement no JUST/2015/RDAP/AG/VICT/9320”</a:t>
            </a:r>
            <a:endParaRPr lang="et-EE"/>
          </a:p>
        </p:txBody>
      </p:sp>
      <p:sp>
        <p:nvSpPr>
          <p:cNvPr id="6" name="Slaida numura vietturis 5">
            <a:extLst>
              <a:ext uri="{FF2B5EF4-FFF2-40B4-BE49-F238E27FC236}">
                <a16:creationId xmlns:a16="http://schemas.microsoft.com/office/drawing/2014/main" xmlns="" id="{FD4206E7-ED04-432E-B6A1-A7BFA03D845A}"/>
              </a:ext>
            </a:extLst>
          </p:cNvPr>
          <p:cNvSpPr>
            <a:spLocks noGrp="1"/>
          </p:cNvSpPr>
          <p:nvPr>
            <p:ph type="sldNum" sz="quarter" idx="12"/>
          </p:nvPr>
        </p:nvSpPr>
        <p:spPr/>
        <p:txBody>
          <a:bodyPr/>
          <a:lstStyle/>
          <a:p>
            <a:fld id="{941C5631-1B09-4357-B3EC-DDF606415BDB}" type="slidenum">
              <a:rPr lang="et-EE" smtClean="0"/>
              <a:t>‹#›</a:t>
            </a:fld>
            <a:endParaRPr lang="et-EE"/>
          </a:p>
        </p:txBody>
      </p:sp>
    </p:spTree>
    <p:extLst>
      <p:ext uri="{BB962C8B-B14F-4D97-AF65-F5344CB8AC3E}">
        <p14:creationId xmlns:p14="http://schemas.microsoft.com/office/powerpoint/2010/main" val="1815799982"/>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9D0B157-7661-457F-AD2A-D59ECD29FC10}"/>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a:p>
        </p:txBody>
      </p:sp>
      <p:sp>
        <p:nvSpPr>
          <p:cNvPr id="3" name="Teksta vietturis 2">
            <a:extLst>
              <a:ext uri="{FF2B5EF4-FFF2-40B4-BE49-F238E27FC236}">
                <a16:creationId xmlns:a16="http://schemas.microsoft.com/office/drawing/2014/main" xmlns="" id="{5BED8116-03A1-4B23-9FB9-E8019E8F6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a:extLst>
              <a:ext uri="{FF2B5EF4-FFF2-40B4-BE49-F238E27FC236}">
                <a16:creationId xmlns:a16="http://schemas.microsoft.com/office/drawing/2014/main" xmlns="" id="{0058B68F-5D25-474D-93B5-1B9E44D8ECB1}"/>
              </a:ext>
            </a:extLst>
          </p:cNvPr>
          <p:cNvSpPr>
            <a:spLocks noGrp="1"/>
          </p:cNvSpPr>
          <p:nvPr>
            <p:ph type="dt" sz="half" idx="10"/>
          </p:nvPr>
        </p:nvSpPr>
        <p:spPr/>
        <p:txBody>
          <a:bodyPr/>
          <a:lstStyle/>
          <a:p>
            <a:fld id="{80F6A582-AEB8-4233-909B-7035CC4DC3DB}" type="datetime1">
              <a:rPr lang="et-EE" smtClean="0"/>
              <a:t>20.05.2019</a:t>
            </a:fld>
            <a:endParaRPr lang="et-EE"/>
          </a:p>
        </p:txBody>
      </p:sp>
      <p:sp>
        <p:nvSpPr>
          <p:cNvPr id="5" name="Kājenes vietturis 4">
            <a:extLst>
              <a:ext uri="{FF2B5EF4-FFF2-40B4-BE49-F238E27FC236}">
                <a16:creationId xmlns:a16="http://schemas.microsoft.com/office/drawing/2014/main" xmlns="" id="{82D19E77-DC42-4810-9669-40D4D95638DF}"/>
              </a:ext>
            </a:extLst>
          </p:cNvPr>
          <p:cNvSpPr>
            <a:spLocks noGrp="1"/>
          </p:cNvSpPr>
          <p:nvPr>
            <p:ph type="ftr" sz="quarter" idx="11"/>
          </p:nvPr>
        </p:nvSpPr>
        <p:spPr/>
        <p:txBody>
          <a:bodyPr/>
          <a:lstStyle/>
          <a:p>
            <a:r>
              <a:rPr lang="en-US"/>
              <a:t>“Co-funded by the Rights, Equality and Citizenship (REC) Programme of the European Union under Grant Agreement no JUST/2015/RDAP/AG/VICT/9320”</a:t>
            </a:r>
            <a:endParaRPr lang="et-EE"/>
          </a:p>
        </p:txBody>
      </p:sp>
      <p:sp>
        <p:nvSpPr>
          <p:cNvPr id="6" name="Slaida numura vietturis 5">
            <a:extLst>
              <a:ext uri="{FF2B5EF4-FFF2-40B4-BE49-F238E27FC236}">
                <a16:creationId xmlns:a16="http://schemas.microsoft.com/office/drawing/2014/main" xmlns="" id="{D10518B2-A877-426F-A8B2-188A73D591AB}"/>
              </a:ext>
            </a:extLst>
          </p:cNvPr>
          <p:cNvSpPr>
            <a:spLocks noGrp="1"/>
          </p:cNvSpPr>
          <p:nvPr>
            <p:ph type="sldNum" sz="quarter" idx="12"/>
          </p:nvPr>
        </p:nvSpPr>
        <p:spPr/>
        <p:txBody>
          <a:bodyPr/>
          <a:lstStyle/>
          <a:p>
            <a:fld id="{941C5631-1B09-4357-B3EC-DDF606415BDB}" type="slidenum">
              <a:rPr lang="et-EE" smtClean="0"/>
              <a:t>‹#›</a:t>
            </a:fld>
            <a:endParaRPr lang="et-EE"/>
          </a:p>
        </p:txBody>
      </p:sp>
    </p:spTree>
    <p:extLst>
      <p:ext uri="{BB962C8B-B14F-4D97-AF65-F5344CB8AC3E}">
        <p14:creationId xmlns:p14="http://schemas.microsoft.com/office/powerpoint/2010/main" val="111656316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F65819F7-C58D-4A78-8BA4-2276AA5AC36B}"/>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xmlns="" id="{46B0509E-D4F1-406D-AF22-75C5D7EA68BF}"/>
              </a:ext>
            </a:extLst>
          </p:cNvPr>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Satura vietturis 3">
            <a:extLst>
              <a:ext uri="{FF2B5EF4-FFF2-40B4-BE49-F238E27FC236}">
                <a16:creationId xmlns:a16="http://schemas.microsoft.com/office/drawing/2014/main" xmlns="" id="{93FC53CA-3F30-48B2-857C-DA202E3ECC1A}"/>
              </a:ext>
            </a:extLst>
          </p:cNvPr>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Datuma vietturis 4">
            <a:extLst>
              <a:ext uri="{FF2B5EF4-FFF2-40B4-BE49-F238E27FC236}">
                <a16:creationId xmlns:a16="http://schemas.microsoft.com/office/drawing/2014/main" xmlns="" id="{720047BB-D7F2-423C-97B1-3ACCEEDF03F2}"/>
              </a:ext>
            </a:extLst>
          </p:cNvPr>
          <p:cNvSpPr>
            <a:spLocks noGrp="1"/>
          </p:cNvSpPr>
          <p:nvPr>
            <p:ph type="dt" sz="half" idx="10"/>
          </p:nvPr>
        </p:nvSpPr>
        <p:spPr/>
        <p:txBody>
          <a:bodyPr/>
          <a:lstStyle/>
          <a:p>
            <a:fld id="{80F6A582-AEB8-4233-909B-7035CC4DC3DB}" type="datetime1">
              <a:rPr lang="et-EE" smtClean="0"/>
              <a:t>20.05.2019</a:t>
            </a:fld>
            <a:endParaRPr lang="et-EE"/>
          </a:p>
        </p:txBody>
      </p:sp>
      <p:sp>
        <p:nvSpPr>
          <p:cNvPr id="6" name="Kājenes vietturis 5">
            <a:extLst>
              <a:ext uri="{FF2B5EF4-FFF2-40B4-BE49-F238E27FC236}">
                <a16:creationId xmlns:a16="http://schemas.microsoft.com/office/drawing/2014/main" xmlns="" id="{4DE2D27E-C007-4DB0-A8D9-CB3689859279}"/>
              </a:ext>
            </a:extLst>
          </p:cNvPr>
          <p:cNvSpPr>
            <a:spLocks noGrp="1"/>
          </p:cNvSpPr>
          <p:nvPr>
            <p:ph type="ftr" sz="quarter" idx="11"/>
          </p:nvPr>
        </p:nvSpPr>
        <p:spPr/>
        <p:txBody>
          <a:bodyPr/>
          <a:lstStyle/>
          <a:p>
            <a:r>
              <a:rPr lang="en-US"/>
              <a:t>“Co-funded by the Rights, Equality and Citizenship (REC) Programme of the European Union under Grant Agreement no JUST/2015/RDAP/AG/VICT/9320”</a:t>
            </a:r>
            <a:endParaRPr lang="et-EE"/>
          </a:p>
        </p:txBody>
      </p:sp>
      <p:sp>
        <p:nvSpPr>
          <p:cNvPr id="7" name="Slaida numura vietturis 6">
            <a:extLst>
              <a:ext uri="{FF2B5EF4-FFF2-40B4-BE49-F238E27FC236}">
                <a16:creationId xmlns:a16="http://schemas.microsoft.com/office/drawing/2014/main" xmlns="" id="{198E01BB-B8BA-4794-9EBA-E640CF37D6BB}"/>
              </a:ext>
            </a:extLst>
          </p:cNvPr>
          <p:cNvSpPr>
            <a:spLocks noGrp="1"/>
          </p:cNvSpPr>
          <p:nvPr>
            <p:ph type="sldNum" sz="quarter" idx="12"/>
          </p:nvPr>
        </p:nvSpPr>
        <p:spPr/>
        <p:txBody>
          <a:bodyPr/>
          <a:lstStyle/>
          <a:p>
            <a:fld id="{941C5631-1B09-4357-B3EC-DDF606415BDB}" type="slidenum">
              <a:rPr lang="et-EE" smtClean="0"/>
              <a:t>‹#›</a:t>
            </a:fld>
            <a:endParaRPr lang="et-EE"/>
          </a:p>
        </p:txBody>
      </p:sp>
    </p:spTree>
    <p:extLst>
      <p:ext uri="{BB962C8B-B14F-4D97-AF65-F5344CB8AC3E}">
        <p14:creationId xmlns:p14="http://schemas.microsoft.com/office/powerpoint/2010/main" val="530701527"/>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272C61D-9B28-426D-B483-CE1A2C614EB4}"/>
              </a:ext>
            </a:extLst>
          </p:cNvPr>
          <p:cNvSpPr>
            <a:spLocks noGrp="1"/>
          </p:cNvSpPr>
          <p:nvPr>
            <p:ph type="title"/>
          </p:nvPr>
        </p:nvSpPr>
        <p:spPr>
          <a:xfrm>
            <a:off x="839788" y="365125"/>
            <a:ext cx="10515600" cy="1325563"/>
          </a:xfrm>
        </p:spPr>
        <p:txBody>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xmlns="" id="{849171EB-3D39-4CFF-ADC3-EC36759D44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a:extLst>
              <a:ext uri="{FF2B5EF4-FFF2-40B4-BE49-F238E27FC236}">
                <a16:creationId xmlns:a16="http://schemas.microsoft.com/office/drawing/2014/main" xmlns="" id="{BA5D8A17-D6E6-435D-AA7A-B0EB91E5A67A}"/>
              </a:ext>
            </a:extLst>
          </p:cNvPr>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Teksta vietturis 4">
            <a:extLst>
              <a:ext uri="{FF2B5EF4-FFF2-40B4-BE49-F238E27FC236}">
                <a16:creationId xmlns:a16="http://schemas.microsoft.com/office/drawing/2014/main" xmlns="" id="{63B9CF17-B24B-4E59-AF3B-38E58227A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a:extLst>
              <a:ext uri="{FF2B5EF4-FFF2-40B4-BE49-F238E27FC236}">
                <a16:creationId xmlns:a16="http://schemas.microsoft.com/office/drawing/2014/main" xmlns="" id="{30138D4D-4356-40D6-A352-757879500EFC}"/>
              </a:ext>
            </a:extLst>
          </p:cNvPr>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a:extLst>
              <a:ext uri="{FF2B5EF4-FFF2-40B4-BE49-F238E27FC236}">
                <a16:creationId xmlns:a16="http://schemas.microsoft.com/office/drawing/2014/main" xmlns="" id="{2F9D3156-F029-4BFE-A76C-07440757648D}"/>
              </a:ext>
            </a:extLst>
          </p:cNvPr>
          <p:cNvSpPr>
            <a:spLocks noGrp="1"/>
          </p:cNvSpPr>
          <p:nvPr>
            <p:ph type="dt" sz="half" idx="10"/>
          </p:nvPr>
        </p:nvSpPr>
        <p:spPr/>
        <p:txBody>
          <a:bodyPr/>
          <a:lstStyle/>
          <a:p>
            <a:fld id="{80F6A582-AEB8-4233-909B-7035CC4DC3DB}" type="datetime1">
              <a:rPr lang="et-EE" smtClean="0"/>
              <a:t>20.05.2019</a:t>
            </a:fld>
            <a:endParaRPr lang="et-EE"/>
          </a:p>
        </p:txBody>
      </p:sp>
      <p:sp>
        <p:nvSpPr>
          <p:cNvPr id="8" name="Kājenes vietturis 7">
            <a:extLst>
              <a:ext uri="{FF2B5EF4-FFF2-40B4-BE49-F238E27FC236}">
                <a16:creationId xmlns:a16="http://schemas.microsoft.com/office/drawing/2014/main" xmlns="" id="{46C6A76A-2CDC-4936-B13E-8ADCC978468D}"/>
              </a:ext>
            </a:extLst>
          </p:cNvPr>
          <p:cNvSpPr>
            <a:spLocks noGrp="1"/>
          </p:cNvSpPr>
          <p:nvPr>
            <p:ph type="ftr" sz="quarter" idx="11"/>
          </p:nvPr>
        </p:nvSpPr>
        <p:spPr/>
        <p:txBody>
          <a:bodyPr/>
          <a:lstStyle/>
          <a:p>
            <a:r>
              <a:rPr lang="en-US"/>
              <a:t>“Co-funded by the Rights, Equality and Citizenship (REC) Programme of the European Union under Grant Agreement no JUST/2015/RDAP/AG/VICT/9320”</a:t>
            </a:r>
            <a:endParaRPr lang="et-EE"/>
          </a:p>
        </p:txBody>
      </p:sp>
      <p:sp>
        <p:nvSpPr>
          <p:cNvPr id="9" name="Slaida numura vietturis 8">
            <a:extLst>
              <a:ext uri="{FF2B5EF4-FFF2-40B4-BE49-F238E27FC236}">
                <a16:creationId xmlns:a16="http://schemas.microsoft.com/office/drawing/2014/main" xmlns="" id="{9C5090F3-8F7A-4D72-9049-A13194CF5D2D}"/>
              </a:ext>
            </a:extLst>
          </p:cNvPr>
          <p:cNvSpPr>
            <a:spLocks noGrp="1"/>
          </p:cNvSpPr>
          <p:nvPr>
            <p:ph type="sldNum" sz="quarter" idx="12"/>
          </p:nvPr>
        </p:nvSpPr>
        <p:spPr/>
        <p:txBody>
          <a:bodyPr/>
          <a:lstStyle/>
          <a:p>
            <a:fld id="{941C5631-1B09-4357-B3EC-DDF606415BDB}" type="slidenum">
              <a:rPr lang="et-EE" smtClean="0"/>
              <a:t>‹#›</a:t>
            </a:fld>
            <a:endParaRPr lang="et-EE"/>
          </a:p>
        </p:txBody>
      </p:sp>
    </p:spTree>
    <p:extLst>
      <p:ext uri="{BB962C8B-B14F-4D97-AF65-F5344CB8AC3E}">
        <p14:creationId xmlns:p14="http://schemas.microsoft.com/office/powerpoint/2010/main" val="329658614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7C3705F6-A43C-485A-B713-885C7564B699}"/>
              </a:ext>
            </a:extLst>
          </p:cNvPr>
          <p:cNvSpPr>
            <a:spLocks noGrp="1"/>
          </p:cNvSpPr>
          <p:nvPr>
            <p:ph type="title"/>
          </p:nvPr>
        </p:nvSpPr>
        <p:spPr/>
        <p:txBody>
          <a:bodyPr/>
          <a:lstStyle/>
          <a:p>
            <a:r>
              <a:rPr lang="lv-LV"/>
              <a:t>Rediģēt šablona virsraksta stilu</a:t>
            </a:r>
            <a:endParaRPr lang="en-US"/>
          </a:p>
        </p:txBody>
      </p:sp>
      <p:sp>
        <p:nvSpPr>
          <p:cNvPr id="3" name="Datuma vietturis 2">
            <a:extLst>
              <a:ext uri="{FF2B5EF4-FFF2-40B4-BE49-F238E27FC236}">
                <a16:creationId xmlns:a16="http://schemas.microsoft.com/office/drawing/2014/main" xmlns="" id="{359E12D6-F64A-4C9D-B977-4739B2FDAA87}"/>
              </a:ext>
            </a:extLst>
          </p:cNvPr>
          <p:cNvSpPr>
            <a:spLocks noGrp="1"/>
          </p:cNvSpPr>
          <p:nvPr>
            <p:ph type="dt" sz="half" idx="10"/>
          </p:nvPr>
        </p:nvSpPr>
        <p:spPr/>
        <p:txBody>
          <a:bodyPr/>
          <a:lstStyle/>
          <a:p>
            <a:fld id="{80F6A582-AEB8-4233-909B-7035CC4DC3DB}" type="datetime1">
              <a:rPr lang="et-EE" smtClean="0"/>
              <a:t>20.05.2019</a:t>
            </a:fld>
            <a:endParaRPr lang="et-EE"/>
          </a:p>
        </p:txBody>
      </p:sp>
      <p:sp>
        <p:nvSpPr>
          <p:cNvPr id="4" name="Kājenes vietturis 3">
            <a:extLst>
              <a:ext uri="{FF2B5EF4-FFF2-40B4-BE49-F238E27FC236}">
                <a16:creationId xmlns:a16="http://schemas.microsoft.com/office/drawing/2014/main" xmlns="" id="{0DD6580F-9D88-41B9-8A5E-307063D26799}"/>
              </a:ext>
            </a:extLst>
          </p:cNvPr>
          <p:cNvSpPr>
            <a:spLocks noGrp="1"/>
          </p:cNvSpPr>
          <p:nvPr>
            <p:ph type="ftr" sz="quarter" idx="11"/>
          </p:nvPr>
        </p:nvSpPr>
        <p:spPr/>
        <p:txBody>
          <a:bodyPr/>
          <a:lstStyle/>
          <a:p>
            <a:r>
              <a:rPr lang="en-US"/>
              <a:t>“Co-funded by the Rights, Equality and Citizenship (REC) Programme of the European Union under Grant Agreement no JUST/2015/RDAP/AG/VICT/9320”</a:t>
            </a:r>
            <a:endParaRPr lang="et-EE"/>
          </a:p>
        </p:txBody>
      </p:sp>
      <p:sp>
        <p:nvSpPr>
          <p:cNvPr id="5" name="Slaida numura vietturis 4">
            <a:extLst>
              <a:ext uri="{FF2B5EF4-FFF2-40B4-BE49-F238E27FC236}">
                <a16:creationId xmlns:a16="http://schemas.microsoft.com/office/drawing/2014/main" xmlns="" id="{B8CDAE5B-6D12-4641-AF43-DA89E177AC11}"/>
              </a:ext>
            </a:extLst>
          </p:cNvPr>
          <p:cNvSpPr>
            <a:spLocks noGrp="1"/>
          </p:cNvSpPr>
          <p:nvPr>
            <p:ph type="sldNum" sz="quarter" idx="12"/>
          </p:nvPr>
        </p:nvSpPr>
        <p:spPr/>
        <p:txBody>
          <a:bodyPr/>
          <a:lstStyle/>
          <a:p>
            <a:fld id="{941C5631-1B09-4357-B3EC-DDF606415BDB}" type="slidenum">
              <a:rPr lang="et-EE" smtClean="0"/>
              <a:t>‹#›</a:t>
            </a:fld>
            <a:endParaRPr lang="et-EE"/>
          </a:p>
        </p:txBody>
      </p:sp>
    </p:spTree>
    <p:extLst>
      <p:ext uri="{BB962C8B-B14F-4D97-AF65-F5344CB8AC3E}">
        <p14:creationId xmlns:p14="http://schemas.microsoft.com/office/powerpoint/2010/main" val="169402355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xmlns="" id="{BF80DD12-0505-4862-A923-E1A6C95FF6D0}"/>
              </a:ext>
            </a:extLst>
          </p:cNvPr>
          <p:cNvSpPr>
            <a:spLocks noGrp="1"/>
          </p:cNvSpPr>
          <p:nvPr>
            <p:ph type="dt" sz="half" idx="10"/>
          </p:nvPr>
        </p:nvSpPr>
        <p:spPr/>
        <p:txBody>
          <a:bodyPr/>
          <a:lstStyle/>
          <a:p>
            <a:fld id="{80F6A582-AEB8-4233-909B-7035CC4DC3DB}" type="datetime1">
              <a:rPr lang="et-EE" smtClean="0"/>
              <a:t>20.05.2019</a:t>
            </a:fld>
            <a:endParaRPr lang="et-EE"/>
          </a:p>
        </p:txBody>
      </p:sp>
      <p:sp>
        <p:nvSpPr>
          <p:cNvPr id="3" name="Kājenes vietturis 2">
            <a:extLst>
              <a:ext uri="{FF2B5EF4-FFF2-40B4-BE49-F238E27FC236}">
                <a16:creationId xmlns:a16="http://schemas.microsoft.com/office/drawing/2014/main" xmlns="" id="{7BA08E92-70C8-4AF2-8C84-478355E5F598}"/>
              </a:ext>
            </a:extLst>
          </p:cNvPr>
          <p:cNvSpPr>
            <a:spLocks noGrp="1"/>
          </p:cNvSpPr>
          <p:nvPr>
            <p:ph type="ftr" sz="quarter" idx="11"/>
          </p:nvPr>
        </p:nvSpPr>
        <p:spPr/>
        <p:txBody>
          <a:bodyPr/>
          <a:lstStyle/>
          <a:p>
            <a:r>
              <a:rPr lang="en-US"/>
              <a:t>“Co-funded by the Rights, Equality and Citizenship (REC) Programme of the European Union under Grant Agreement no JUST/2015/RDAP/AG/VICT/9320”</a:t>
            </a:r>
            <a:endParaRPr lang="et-EE"/>
          </a:p>
        </p:txBody>
      </p:sp>
      <p:sp>
        <p:nvSpPr>
          <p:cNvPr id="4" name="Slaida numura vietturis 3">
            <a:extLst>
              <a:ext uri="{FF2B5EF4-FFF2-40B4-BE49-F238E27FC236}">
                <a16:creationId xmlns:a16="http://schemas.microsoft.com/office/drawing/2014/main" xmlns="" id="{0B0DD5C5-84E8-417D-BA50-AB206F90D2A6}"/>
              </a:ext>
            </a:extLst>
          </p:cNvPr>
          <p:cNvSpPr>
            <a:spLocks noGrp="1"/>
          </p:cNvSpPr>
          <p:nvPr>
            <p:ph type="sldNum" sz="quarter" idx="12"/>
          </p:nvPr>
        </p:nvSpPr>
        <p:spPr/>
        <p:txBody>
          <a:bodyPr/>
          <a:lstStyle/>
          <a:p>
            <a:fld id="{941C5631-1B09-4357-B3EC-DDF606415BDB}" type="slidenum">
              <a:rPr lang="et-EE" smtClean="0"/>
              <a:t>‹#›</a:t>
            </a:fld>
            <a:endParaRPr lang="et-EE"/>
          </a:p>
        </p:txBody>
      </p:sp>
    </p:spTree>
    <p:extLst>
      <p:ext uri="{BB962C8B-B14F-4D97-AF65-F5344CB8AC3E}">
        <p14:creationId xmlns:p14="http://schemas.microsoft.com/office/powerpoint/2010/main" val="107982026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F325A6FD-014A-4329-BE13-9173621736A7}"/>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Satura vietturis 2">
            <a:extLst>
              <a:ext uri="{FF2B5EF4-FFF2-40B4-BE49-F238E27FC236}">
                <a16:creationId xmlns:a16="http://schemas.microsoft.com/office/drawing/2014/main" xmlns="" id="{163E0CD9-C3A7-4834-A563-BE2174EC4E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a:extLst>
              <a:ext uri="{FF2B5EF4-FFF2-40B4-BE49-F238E27FC236}">
                <a16:creationId xmlns:a16="http://schemas.microsoft.com/office/drawing/2014/main" xmlns="" id="{781CB662-C991-4A33-ABCF-FE339030D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a:extLst>
              <a:ext uri="{FF2B5EF4-FFF2-40B4-BE49-F238E27FC236}">
                <a16:creationId xmlns:a16="http://schemas.microsoft.com/office/drawing/2014/main" xmlns="" id="{A6E6A8EF-D71C-429A-B691-C5E2CA54E264}"/>
              </a:ext>
            </a:extLst>
          </p:cNvPr>
          <p:cNvSpPr>
            <a:spLocks noGrp="1"/>
          </p:cNvSpPr>
          <p:nvPr>
            <p:ph type="dt" sz="half" idx="10"/>
          </p:nvPr>
        </p:nvSpPr>
        <p:spPr/>
        <p:txBody>
          <a:bodyPr/>
          <a:lstStyle/>
          <a:p>
            <a:fld id="{80F6A582-AEB8-4233-909B-7035CC4DC3DB}" type="datetime1">
              <a:rPr lang="et-EE" smtClean="0"/>
              <a:t>20.05.2019</a:t>
            </a:fld>
            <a:endParaRPr lang="et-EE"/>
          </a:p>
        </p:txBody>
      </p:sp>
      <p:sp>
        <p:nvSpPr>
          <p:cNvPr id="6" name="Kājenes vietturis 5">
            <a:extLst>
              <a:ext uri="{FF2B5EF4-FFF2-40B4-BE49-F238E27FC236}">
                <a16:creationId xmlns:a16="http://schemas.microsoft.com/office/drawing/2014/main" xmlns="" id="{84836961-379F-4A44-A601-23BC6198C9D9}"/>
              </a:ext>
            </a:extLst>
          </p:cNvPr>
          <p:cNvSpPr>
            <a:spLocks noGrp="1"/>
          </p:cNvSpPr>
          <p:nvPr>
            <p:ph type="ftr" sz="quarter" idx="11"/>
          </p:nvPr>
        </p:nvSpPr>
        <p:spPr/>
        <p:txBody>
          <a:bodyPr/>
          <a:lstStyle/>
          <a:p>
            <a:r>
              <a:rPr lang="en-US"/>
              <a:t>“Co-funded by the Rights, Equality and Citizenship (REC) Programme of the European Union under Grant Agreement no JUST/2015/RDAP/AG/VICT/9320”</a:t>
            </a:r>
            <a:endParaRPr lang="et-EE"/>
          </a:p>
        </p:txBody>
      </p:sp>
      <p:sp>
        <p:nvSpPr>
          <p:cNvPr id="7" name="Slaida numura vietturis 6">
            <a:extLst>
              <a:ext uri="{FF2B5EF4-FFF2-40B4-BE49-F238E27FC236}">
                <a16:creationId xmlns:a16="http://schemas.microsoft.com/office/drawing/2014/main" xmlns="" id="{37B91C10-500C-45E5-9CF0-9A6A0C18B702}"/>
              </a:ext>
            </a:extLst>
          </p:cNvPr>
          <p:cNvSpPr>
            <a:spLocks noGrp="1"/>
          </p:cNvSpPr>
          <p:nvPr>
            <p:ph type="sldNum" sz="quarter" idx="12"/>
          </p:nvPr>
        </p:nvSpPr>
        <p:spPr/>
        <p:txBody>
          <a:bodyPr/>
          <a:lstStyle/>
          <a:p>
            <a:fld id="{941C5631-1B09-4357-B3EC-DDF606415BDB}" type="slidenum">
              <a:rPr lang="et-EE" smtClean="0"/>
              <a:t>‹#›</a:t>
            </a:fld>
            <a:endParaRPr lang="et-EE"/>
          </a:p>
        </p:txBody>
      </p:sp>
    </p:spTree>
    <p:extLst>
      <p:ext uri="{BB962C8B-B14F-4D97-AF65-F5344CB8AC3E}">
        <p14:creationId xmlns:p14="http://schemas.microsoft.com/office/powerpoint/2010/main" val="4269150444"/>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7F2BA743-F449-4EE6-903A-BFC20F51A62D}"/>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Attēla vietturis 2">
            <a:extLst>
              <a:ext uri="{FF2B5EF4-FFF2-40B4-BE49-F238E27FC236}">
                <a16:creationId xmlns:a16="http://schemas.microsoft.com/office/drawing/2014/main" xmlns="" id="{77F80F23-C268-4B4A-B6A6-84E1A1A31F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a:extLst>
              <a:ext uri="{FF2B5EF4-FFF2-40B4-BE49-F238E27FC236}">
                <a16:creationId xmlns:a16="http://schemas.microsoft.com/office/drawing/2014/main" xmlns="" id="{0DB45C5D-A689-4367-9926-AC50EC237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a:extLst>
              <a:ext uri="{FF2B5EF4-FFF2-40B4-BE49-F238E27FC236}">
                <a16:creationId xmlns:a16="http://schemas.microsoft.com/office/drawing/2014/main" xmlns="" id="{C55D3F77-AEA0-411F-B7FA-8E565C932FED}"/>
              </a:ext>
            </a:extLst>
          </p:cNvPr>
          <p:cNvSpPr>
            <a:spLocks noGrp="1"/>
          </p:cNvSpPr>
          <p:nvPr>
            <p:ph type="dt" sz="half" idx="10"/>
          </p:nvPr>
        </p:nvSpPr>
        <p:spPr/>
        <p:txBody>
          <a:bodyPr/>
          <a:lstStyle/>
          <a:p>
            <a:fld id="{80F6A582-AEB8-4233-909B-7035CC4DC3DB}" type="datetime1">
              <a:rPr lang="et-EE" smtClean="0"/>
              <a:t>20.05.2019</a:t>
            </a:fld>
            <a:endParaRPr lang="et-EE"/>
          </a:p>
        </p:txBody>
      </p:sp>
      <p:sp>
        <p:nvSpPr>
          <p:cNvPr id="6" name="Kājenes vietturis 5">
            <a:extLst>
              <a:ext uri="{FF2B5EF4-FFF2-40B4-BE49-F238E27FC236}">
                <a16:creationId xmlns:a16="http://schemas.microsoft.com/office/drawing/2014/main" xmlns="" id="{BA2BA786-748F-47AA-8BC8-72174C5387BE}"/>
              </a:ext>
            </a:extLst>
          </p:cNvPr>
          <p:cNvSpPr>
            <a:spLocks noGrp="1"/>
          </p:cNvSpPr>
          <p:nvPr>
            <p:ph type="ftr" sz="quarter" idx="11"/>
          </p:nvPr>
        </p:nvSpPr>
        <p:spPr/>
        <p:txBody>
          <a:bodyPr/>
          <a:lstStyle/>
          <a:p>
            <a:r>
              <a:rPr lang="en-US"/>
              <a:t>“Co-funded by the Rights, Equality and Citizenship (REC) Programme of the European Union under Grant Agreement no JUST/2015/RDAP/AG/VICT/9320”</a:t>
            </a:r>
            <a:endParaRPr lang="et-EE"/>
          </a:p>
        </p:txBody>
      </p:sp>
      <p:sp>
        <p:nvSpPr>
          <p:cNvPr id="7" name="Slaida numura vietturis 6">
            <a:extLst>
              <a:ext uri="{FF2B5EF4-FFF2-40B4-BE49-F238E27FC236}">
                <a16:creationId xmlns:a16="http://schemas.microsoft.com/office/drawing/2014/main" xmlns="" id="{E6B40047-1C45-4DFA-81F0-D7BE215464C3}"/>
              </a:ext>
            </a:extLst>
          </p:cNvPr>
          <p:cNvSpPr>
            <a:spLocks noGrp="1"/>
          </p:cNvSpPr>
          <p:nvPr>
            <p:ph type="sldNum" sz="quarter" idx="12"/>
          </p:nvPr>
        </p:nvSpPr>
        <p:spPr/>
        <p:txBody>
          <a:bodyPr/>
          <a:lstStyle/>
          <a:p>
            <a:fld id="{941C5631-1B09-4357-B3EC-DDF606415BDB}" type="slidenum">
              <a:rPr lang="et-EE" smtClean="0"/>
              <a:t>‹#›</a:t>
            </a:fld>
            <a:endParaRPr lang="et-EE"/>
          </a:p>
        </p:txBody>
      </p:sp>
    </p:spTree>
    <p:extLst>
      <p:ext uri="{BB962C8B-B14F-4D97-AF65-F5344CB8AC3E}">
        <p14:creationId xmlns:p14="http://schemas.microsoft.com/office/powerpoint/2010/main" val="201247789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xmlns="" id="{B8387628-B86C-4488-B20D-BC11F40446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xmlns="" id="{9D30DCFC-11ED-43A2-AA77-4E58D240F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xmlns="" id="{6B06FC4F-6CA9-45D3-A490-FD38601111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6A582-AEB8-4233-909B-7035CC4DC3DB}" type="datetime1">
              <a:rPr lang="et-EE" smtClean="0"/>
              <a:t>20.05.2019</a:t>
            </a:fld>
            <a:endParaRPr lang="et-EE"/>
          </a:p>
        </p:txBody>
      </p:sp>
      <p:sp>
        <p:nvSpPr>
          <p:cNvPr id="5" name="Kājenes vietturis 4">
            <a:extLst>
              <a:ext uri="{FF2B5EF4-FFF2-40B4-BE49-F238E27FC236}">
                <a16:creationId xmlns:a16="http://schemas.microsoft.com/office/drawing/2014/main" xmlns="" id="{74015FB7-7E14-4F3D-86FB-E9DA7B466C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“Co-funded by the Rights, Equality and Citizenship (REC) Programme of the European Union under Grant Agreement no JUST/2015/RDAP/AG/VICT/9320”</a:t>
            </a:r>
            <a:endParaRPr lang="et-EE"/>
          </a:p>
        </p:txBody>
      </p:sp>
      <p:sp>
        <p:nvSpPr>
          <p:cNvPr id="6" name="Slaida numura vietturis 5">
            <a:extLst>
              <a:ext uri="{FF2B5EF4-FFF2-40B4-BE49-F238E27FC236}">
                <a16:creationId xmlns:a16="http://schemas.microsoft.com/office/drawing/2014/main" xmlns="" id="{9AFA4D31-DBB9-40DF-999E-0619649122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C5631-1B09-4357-B3EC-DDF606415BDB}" type="slidenum">
              <a:rPr lang="et-EE" smtClean="0"/>
              <a:t>‹#›</a:t>
            </a:fld>
            <a:endParaRPr lang="et-EE"/>
          </a:p>
        </p:txBody>
      </p:sp>
    </p:spTree>
    <p:extLst>
      <p:ext uri="{BB962C8B-B14F-4D97-AF65-F5344CB8AC3E}">
        <p14:creationId xmlns:p14="http://schemas.microsoft.com/office/powerpoint/2010/main" val="379511792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arta.lv/"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www.marta.lv/"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a:t/>
            </a:r>
            <a:br>
              <a:rPr lang="en-US"/>
            </a:br>
            <a:endParaRPr lang="en-US"/>
          </a:p>
        </p:txBody>
      </p:sp>
      <p:sp>
        <p:nvSpPr>
          <p:cNvPr id="3" name="Subtitle 2"/>
          <p:cNvSpPr>
            <a:spLocks noGrp="1"/>
          </p:cNvSpPr>
          <p:nvPr>
            <p:ph type="subTitle" idx="1"/>
          </p:nvPr>
        </p:nvSpPr>
        <p:spPr>
          <a:xfrm>
            <a:off x="1037086" y="3719529"/>
            <a:ext cx="7766936" cy="2007067"/>
          </a:xfrm>
        </p:spPr>
        <p:txBody>
          <a:bodyPr>
            <a:normAutofit/>
          </a:bodyPr>
          <a:lstStyle/>
          <a:p>
            <a:endParaRPr lang="et-EE" dirty="0"/>
          </a:p>
          <a:p>
            <a:pPr algn="r">
              <a:spcBef>
                <a:spcPts val="0"/>
              </a:spcBef>
            </a:pPr>
            <a:r>
              <a:rPr lang="en-US">
                <a:solidFill>
                  <a:srgbClr val="002060"/>
                </a:solidFill>
                <a:hlinkClick r:id="rId2"/>
              </a:rPr>
              <a:t>www.marta.lv</a:t>
            </a:r>
            <a:r>
              <a:rPr lang="en-US">
                <a:solidFill>
                  <a:srgbClr val="002060"/>
                </a:solidFill>
              </a:rPr>
              <a:t>                 </a:t>
            </a:r>
          </a:p>
          <a:p>
            <a:pPr algn="r">
              <a:spcBef>
                <a:spcPts val="0"/>
              </a:spcBef>
            </a:pPr>
            <a:r>
              <a:rPr lang="en-US">
                <a:solidFill>
                  <a:srgbClr val="002060"/>
                </a:solidFill>
              </a:rPr>
              <a:t>29.11.2018.</a:t>
            </a:r>
          </a:p>
          <a:p>
            <a:pPr algn="r">
              <a:spcBef>
                <a:spcPts val="0"/>
              </a:spcBef>
            </a:pPr>
            <a:r>
              <a:rPr lang="en-US">
                <a:solidFill>
                  <a:srgbClr val="002060"/>
                </a:solidFill>
              </a:rPr>
              <a:t>Riga</a:t>
            </a:r>
          </a:p>
        </p:txBody>
      </p:sp>
      <p:sp>
        <p:nvSpPr>
          <p:cNvPr id="4" name="Footer Placeholder 3"/>
          <p:cNvSpPr>
            <a:spLocks noGrp="1"/>
          </p:cNvSpPr>
          <p:nvPr>
            <p:ph type="ftr" sz="quarter" idx="11"/>
          </p:nvPr>
        </p:nvSpPr>
        <p:spPr>
          <a:xfrm>
            <a:off x="601133" y="6057900"/>
            <a:ext cx="9409641" cy="596237"/>
          </a:xfrm>
        </p:spPr>
        <p:txBody>
          <a:bodyPr/>
          <a:lstStyle/>
          <a:p>
            <a:r>
              <a:rPr lang="en-US" sz="1400"/>
              <a:t> Co financed by the EU Programme "Rights, equality and citizenship”, Agreement No. JUST/2015/RDAP/AG/VICT/9320</a:t>
            </a:r>
          </a:p>
        </p:txBody>
      </p:sp>
      <p:pic>
        <p:nvPicPr>
          <p:cNvPr id="5" name="Picture 4"/>
          <p:cNvPicPr>
            <a:picLocks noChangeAspect="1"/>
          </p:cNvPicPr>
          <p:nvPr/>
        </p:nvPicPr>
        <p:blipFill>
          <a:blip r:embed="rId3"/>
          <a:stretch>
            <a:fillRect/>
          </a:stretch>
        </p:blipFill>
        <p:spPr>
          <a:xfrm>
            <a:off x="394225" y="5916604"/>
            <a:ext cx="911018" cy="54969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3094" y="5333416"/>
            <a:ext cx="3149176" cy="896432"/>
          </a:xfrm>
          <a:prstGeom prst="rect">
            <a:avLst/>
          </a:prstGeom>
        </p:spPr>
      </p:pic>
      <p:pic>
        <p:nvPicPr>
          <p:cNvPr id="13" name="Attēls 12">
            <a:extLst>
              <a:ext uri="{FF2B5EF4-FFF2-40B4-BE49-F238E27FC236}">
                <a16:creationId xmlns:a16="http://schemas.microsoft.com/office/drawing/2014/main" xmlns="" id="{8A4A6E84-FC90-43E5-AD4B-A0C0CE529E23}"/>
              </a:ext>
            </a:extLst>
          </p:cNvPr>
          <p:cNvPicPr>
            <a:picLocks noChangeAspect="1"/>
          </p:cNvPicPr>
          <p:nvPr/>
        </p:nvPicPr>
        <p:blipFill>
          <a:blip r:embed="rId5"/>
          <a:stretch>
            <a:fillRect/>
          </a:stretch>
        </p:blipFill>
        <p:spPr>
          <a:xfrm>
            <a:off x="394226" y="379141"/>
            <a:ext cx="3024836" cy="1106914"/>
          </a:xfrm>
          <a:prstGeom prst="rect">
            <a:avLst/>
          </a:prstGeom>
        </p:spPr>
      </p:pic>
      <p:sp>
        <p:nvSpPr>
          <p:cNvPr id="14" name="Taisnstūris 13">
            <a:extLst>
              <a:ext uri="{FF2B5EF4-FFF2-40B4-BE49-F238E27FC236}">
                <a16:creationId xmlns:a16="http://schemas.microsoft.com/office/drawing/2014/main" xmlns="" id="{7DE79783-3B43-42D1-8216-068E4FCCF3E2}"/>
              </a:ext>
            </a:extLst>
          </p:cNvPr>
          <p:cNvSpPr/>
          <p:nvPr/>
        </p:nvSpPr>
        <p:spPr>
          <a:xfrm>
            <a:off x="1037086" y="2041243"/>
            <a:ext cx="9987296" cy="2062103"/>
          </a:xfrm>
          <a:prstGeom prst="rect">
            <a:avLst/>
          </a:prstGeom>
        </p:spPr>
        <p:txBody>
          <a:bodyPr wrap="square">
            <a:spAutoFit/>
          </a:bodyPr>
          <a:lstStyle/>
          <a:p>
            <a:pPr algn="ctr"/>
            <a:r>
              <a:rPr lang="en-US" sz="3600">
                <a:solidFill>
                  <a:srgbClr val="002060"/>
                </a:solidFill>
                <a:latin typeface="Arial" panose="020B0604020202020204" pitchFamily="34" charset="0"/>
                <a:cs typeface="Arial" panose="020B0604020202020204" pitchFamily="34" charset="0"/>
              </a:rPr>
              <a:t>WORKING WITH ELDERLY FEMALE VICTIMS THAT HAVE SUFFERED FROM VIOLENCE FROM THEIR RELATIVES</a:t>
            </a:r>
          </a:p>
          <a:p>
            <a:pPr algn="ctr"/>
            <a:r>
              <a:rPr lang="en-US" sz="2000">
                <a:solidFill>
                  <a:srgbClr val="002060"/>
                </a:solidFill>
                <a:latin typeface="Arial" panose="020B0604020202020204" pitchFamily="34" charset="0"/>
                <a:cs typeface="Arial" panose="020B0604020202020204" pitchFamily="34" charset="0"/>
              </a:rPr>
              <a:t>_____________________________________________________________________</a:t>
            </a:r>
          </a:p>
        </p:txBody>
      </p:sp>
    </p:spTree>
    <p:extLst>
      <p:ext uri="{BB962C8B-B14F-4D97-AF65-F5344CB8AC3E}">
        <p14:creationId xmlns:p14="http://schemas.microsoft.com/office/powerpoint/2010/main" val="151429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5C609730-B118-4A0A-BA94-6684B3B3F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1513"/>
            <a:ext cx="12192000" cy="6095999"/>
          </a:xfrm>
          <a:prstGeom prst="rect">
            <a:avLst/>
          </a:prstGeom>
        </p:spPr>
      </p:pic>
    </p:spTree>
    <p:extLst>
      <p:ext uri="{BB962C8B-B14F-4D97-AF65-F5344CB8AC3E}">
        <p14:creationId xmlns:p14="http://schemas.microsoft.com/office/powerpoint/2010/main" val="368737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xmlns="" id="{7720E23F-7927-4702-AE1F-DD16A60469E2}"/>
              </a:ext>
            </a:extLst>
          </p:cNvPr>
          <p:cNvSpPr/>
          <p:nvPr/>
        </p:nvSpPr>
        <p:spPr>
          <a:xfrm>
            <a:off x="543339" y="556590"/>
            <a:ext cx="11343861" cy="6247864"/>
          </a:xfrm>
          <a:prstGeom prst="rect">
            <a:avLst/>
          </a:prstGeom>
        </p:spPr>
        <p:txBody>
          <a:bodyPr wrap="square">
            <a:spAutoFit/>
          </a:bodyPr>
          <a:lstStyle/>
          <a:p>
            <a:pPr algn="just"/>
            <a:r>
              <a:rPr lang="en-US" sz="2400">
                <a:solidFill>
                  <a:srgbClr val="002060"/>
                </a:solidFill>
                <a:latin typeface="Arial" panose="020B0604020202020204" pitchFamily="34" charset="0"/>
                <a:cs typeface="Arial" panose="020B0604020202020204" pitchFamily="34" charset="0"/>
              </a:rPr>
              <a:t>An EU financed project </a:t>
            </a:r>
            <a:r>
              <a:rPr lang="en-US" sz="2400" i="1">
                <a:solidFill>
                  <a:srgbClr val="002060"/>
                </a:solidFill>
                <a:latin typeface="Arial" panose="020B0604020202020204" pitchFamily="34" charset="0"/>
                <a:cs typeface="Arial" panose="020B0604020202020204" pitchFamily="34" charset="0"/>
              </a:rPr>
              <a:t>Working with Healthcare Organizations to Support Elderly Female Victims of Abuse</a:t>
            </a:r>
            <a:r>
              <a:rPr lang="en-US" sz="2400">
                <a:solidFill>
                  <a:srgbClr val="002060"/>
                </a:solidFill>
                <a:latin typeface="Arial" panose="020B0604020202020204" pitchFamily="34" charset="0"/>
                <a:cs typeface="Arial" panose="020B0604020202020204" pitchFamily="34" charset="0"/>
              </a:rPr>
              <a:t>/ #WHOSEFVA (2016 -2018).</a:t>
            </a:r>
          </a:p>
          <a:p>
            <a:pPr algn="just"/>
            <a:r>
              <a:rPr lang="en-US" sz="2400">
                <a:solidFill>
                  <a:srgbClr val="002060"/>
                </a:solidFill>
                <a:latin typeface="Arial" panose="020B0604020202020204" pitchFamily="34" charset="0"/>
                <a:cs typeface="Arial" panose="020B0604020202020204" pitchFamily="34" charset="0"/>
              </a:rPr>
              <a:t>In cooperation with partner organizations in Estonia, Finland, Greece, Austria and the United Kingdom.</a:t>
            </a:r>
          </a:p>
          <a:p>
            <a:pPr algn="just"/>
            <a:endParaRPr lang="lv-LV" sz="2400" dirty="0">
              <a:solidFill>
                <a:srgbClr val="002060"/>
              </a:solidFill>
              <a:latin typeface="Arial" panose="020B0604020202020204" pitchFamily="34" charset="0"/>
              <a:cs typeface="Arial" panose="020B0604020202020204" pitchFamily="34" charset="0"/>
            </a:endParaRPr>
          </a:p>
          <a:p>
            <a:pPr algn="just"/>
            <a:r>
              <a:rPr lang="en-US" sz="2400">
                <a:solidFill>
                  <a:srgbClr val="002060"/>
                </a:solidFill>
                <a:latin typeface="Arial" panose="020B0604020202020204" pitchFamily="34" charset="0"/>
                <a:cs typeface="Arial" panose="020B0604020202020204" pitchFamily="34" charset="0"/>
              </a:rPr>
              <a:t>The primary task:</a:t>
            </a:r>
          </a:p>
          <a:p>
            <a:pPr algn="just"/>
            <a:r>
              <a:rPr lang="en-US" sz="2000">
                <a:solidFill>
                  <a:srgbClr val="002060"/>
                </a:solidFill>
                <a:latin typeface="Arial" panose="020B0604020202020204" pitchFamily="34" charset="0"/>
                <a:cs typeface="Arial" panose="020B0604020202020204" pitchFamily="34" charset="0"/>
              </a:rPr>
              <a:t>To increase the capacity of organizations working with domestic violence issues, so that they may better represent the interests and rights of elderly women in health care and health care policy who have been subject to violence, thereby helping to meet EU requirements.</a:t>
            </a:r>
          </a:p>
          <a:p>
            <a:pPr algn="just"/>
            <a:endParaRPr lang="lv-LV" sz="2000" dirty="0">
              <a:solidFill>
                <a:srgbClr val="002060"/>
              </a:solidFill>
              <a:latin typeface="Arial" panose="020B0604020202020204" pitchFamily="34" charset="0"/>
              <a:cs typeface="Arial" panose="020B0604020202020204" pitchFamily="34" charset="0"/>
            </a:endParaRPr>
          </a:p>
          <a:p>
            <a:pPr algn="just"/>
            <a:r>
              <a:rPr lang="en-US" sz="2400">
                <a:solidFill>
                  <a:srgbClr val="002060"/>
                </a:solidFill>
                <a:latin typeface="Arial" panose="020B0604020202020204" pitchFamily="34" charset="0"/>
                <a:cs typeface="Arial" panose="020B0604020202020204" pitchFamily="34" charset="0"/>
              </a:rPr>
              <a:t>In order to do so:</a:t>
            </a:r>
          </a:p>
          <a:p>
            <a:pPr marL="342900" indent="-342900" algn="just">
              <a:buFont typeface="Arial" panose="020B0604020202020204" pitchFamily="34" charset="0"/>
              <a:buChar char="•"/>
            </a:pPr>
            <a:r>
              <a:rPr lang="en-US" sz="2000">
                <a:solidFill>
                  <a:srgbClr val="002060"/>
                </a:solidFill>
                <a:latin typeface="Arial" panose="020B0604020202020204" pitchFamily="34" charset="0"/>
                <a:cs typeface="Arial" panose="020B0604020202020204" pitchFamily="34" charset="0"/>
              </a:rPr>
              <a:t>hold focus group interviews with women in Riga and in other regions of Latvia;</a:t>
            </a:r>
          </a:p>
          <a:p>
            <a:pPr marL="342900" indent="-342900" algn="just">
              <a:buFont typeface="Arial" panose="020B0604020202020204" pitchFamily="34" charset="0"/>
              <a:buChar char="•"/>
            </a:pPr>
            <a:r>
              <a:rPr lang="en-US" sz="2000">
                <a:solidFill>
                  <a:srgbClr val="002060"/>
                </a:solidFill>
                <a:latin typeface="Arial" panose="020B0604020202020204" pitchFamily="34" charset="0"/>
                <a:cs typeface="Arial" panose="020B0604020202020204" pitchFamily="34" charset="0"/>
              </a:rPr>
              <a:t>hold a discussion workshop with clinicians - doctors, nurses and home care specialists; </a:t>
            </a:r>
          </a:p>
          <a:p>
            <a:pPr marL="342900" indent="-342900" algn="just">
              <a:buFont typeface="Arial" panose="020B0604020202020204" pitchFamily="34" charset="0"/>
              <a:buChar char="•"/>
            </a:pPr>
            <a:r>
              <a:rPr lang="en-US" sz="2000">
                <a:solidFill>
                  <a:srgbClr val="002060"/>
                </a:solidFill>
                <a:latin typeface="Arial" panose="020B0604020202020204" pitchFamily="34" charset="0"/>
                <a:cs typeface="Arial" panose="020B0604020202020204" pitchFamily="34" charset="0"/>
              </a:rPr>
              <a:t>hold training seminars for healthcare professionals </a:t>
            </a:r>
          </a:p>
          <a:p>
            <a:pPr algn="just"/>
            <a:endParaRPr lang="lv-LV" sz="2000" dirty="0">
              <a:solidFill>
                <a:srgbClr val="002060"/>
              </a:solidFill>
              <a:latin typeface="Arial" panose="020B0604020202020204" pitchFamily="34" charset="0"/>
              <a:cs typeface="Arial" panose="020B0604020202020204" pitchFamily="34" charset="0"/>
            </a:endParaRPr>
          </a:p>
          <a:p>
            <a:pPr algn="just"/>
            <a:endParaRPr lang="en-US" sz="2400" dirty="0">
              <a:solidFill>
                <a:srgbClr val="002060"/>
              </a:solidFill>
              <a:latin typeface="Arial" panose="020B0604020202020204" pitchFamily="34" charset="0"/>
              <a:cs typeface="Arial" panose="020B0604020202020204" pitchFamily="34" charset="0"/>
            </a:endParaRPr>
          </a:p>
        </p:txBody>
      </p:sp>
      <p:pic>
        <p:nvPicPr>
          <p:cNvPr id="6" name="Attēls 5">
            <a:extLst>
              <a:ext uri="{FF2B5EF4-FFF2-40B4-BE49-F238E27FC236}">
                <a16:creationId xmlns:a16="http://schemas.microsoft.com/office/drawing/2014/main" xmlns="" id="{84CBEB7D-AA8F-4A8F-BFFB-80A51EBB6CF8}"/>
              </a:ext>
            </a:extLst>
          </p:cNvPr>
          <p:cNvPicPr>
            <a:picLocks noChangeAspect="1"/>
          </p:cNvPicPr>
          <p:nvPr/>
        </p:nvPicPr>
        <p:blipFill>
          <a:blip r:embed="rId2"/>
          <a:stretch>
            <a:fillRect/>
          </a:stretch>
        </p:blipFill>
        <p:spPr>
          <a:xfrm>
            <a:off x="10986257" y="5972197"/>
            <a:ext cx="688908" cy="658425"/>
          </a:xfrm>
          <a:prstGeom prst="rect">
            <a:avLst/>
          </a:prstGeom>
        </p:spPr>
      </p:pic>
    </p:spTree>
    <p:extLst>
      <p:ext uri="{BB962C8B-B14F-4D97-AF65-F5344CB8AC3E}">
        <p14:creationId xmlns:p14="http://schemas.microsoft.com/office/powerpoint/2010/main" val="102599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xmlns="" id="{87210491-D600-4D18-8BCE-19B85EA8CD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9406" y="0"/>
            <a:ext cx="6858000" cy="6858000"/>
          </a:xfrm>
        </p:spPr>
      </p:pic>
    </p:spTree>
    <p:extLst>
      <p:ext uri="{BB962C8B-B14F-4D97-AF65-F5344CB8AC3E}">
        <p14:creationId xmlns:p14="http://schemas.microsoft.com/office/powerpoint/2010/main" val="366405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ttēls 3">
            <a:extLst>
              <a:ext uri="{FF2B5EF4-FFF2-40B4-BE49-F238E27FC236}">
                <a16:creationId xmlns:a16="http://schemas.microsoft.com/office/drawing/2014/main" xmlns="" id="{FDBA73F2-0322-409C-9A95-9ACF59A08CD9}"/>
              </a:ext>
            </a:extLst>
          </p:cNvPr>
          <p:cNvPicPr>
            <a:picLocks noChangeAspect="1"/>
          </p:cNvPicPr>
          <p:nvPr/>
        </p:nvPicPr>
        <p:blipFill rotWithShape="1">
          <a:blip r:embed="rId2"/>
          <a:srcRect t="28286" r="-1" b="19910"/>
          <a:stretch/>
        </p:blipFill>
        <p:spPr>
          <a:xfrm>
            <a:off x="2061063" y="1145249"/>
            <a:ext cx="8069873" cy="5573973"/>
          </a:xfrm>
          <a:prstGeom prst="rect">
            <a:avLst/>
          </a:prstGeom>
        </p:spPr>
      </p:pic>
      <p:pic>
        <p:nvPicPr>
          <p:cNvPr id="9" name="Picture 8">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Attēls 4">
            <a:extLst>
              <a:ext uri="{FF2B5EF4-FFF2-40B4-BE49-F238E27FC236}">
                <a16:creationId xmlns:a16="http://schemas.microsoft.com/office/drawing/2014/main" xmlns="" id="{21273680-D162-4FEA-9997-57C691FB1A51}"/>
              </a:ext>
            </a:extLst>
          </p:cNvPr>
          <p:cNvPicPr>
            <a:picLocks noChangeAspect="1"/>
          </p:cNvPicPr>
          <p:nvPr/>
        </p:nvPicPr>
        <p:blipFill>
          <a:blip r:embed="rId4"/>
          <a:stretch>
            <a:fillRect/>
          </a:stretch>
        </p:blipFill>
        <p:spPr>
          <a:xfrm>
            <a:off x="10966672" y="5841109"/>
            <a:ext cx="688908" cy="658425"/>
          </a:xfrm>
          <a:prstGeom prst="rect">
            <a:avLst/>
          </a:prstGeom>
        </p:spPr>
      </p:pic>
      <p:sp>
        <p:nvSpPr>
          <p:cNvPr id="6" name="Taisnstūris 5">
            <a:extLst>
              <a:ext uri="{FF2B5EF4-FFF2-40B4-BE49-F238E27FC236}">
                <a16:creationId xmlns:a16="http://schemas.microsoft.com/office/drawing/2014/main" xmlns="" id="{064858FD-BC80-4195-ADAA-6DBE08A12B07}"/>
              </a:ext>
            </a:extLst>
          </p:cNvPr>
          <p:cNvSpPr/>
          <p:nvPr/>
        </p:nvSpPr>
        <p:spPr>
          <a:xfrm>
            <a:off x="921524" y="437363"/>
            <a:ext cx="9978887" cy="707886"/>
          </a:xfrm>
          <a:prstGeom prst="rect">
            <a:avLst/>
          </a:prstGeom>
        </p:spPr>
        <p:txBody>
          <a:bodyPr wrap="square">
            <a:spAutoFit/>
          </a:bodyPr>
          <a:lstStyle/>
          <a:p>
            <a:pPr algn="ctr"/>
            <a:r>
              <a:rPr lang="en-US" sz="2000">
                <a:solidFill>
                  <a:srgbClr val="002060"/>
                </a:solidFill>
                <a:latin typeface="Arial" panose="020B0604020202020204" pitchFamily="34" charset="0"/>
                <a:cs typeface="Arial" panose="020B0604020202020204" pitchFamily="34" charset="0"/>
              </a:rPr>
              <a:t>hold focus group interviews with women between the ages of 55 and 91 who have experienced violence or witnessed violence</a:t>
            </a:r>
          </a:p>
        </p:txBody>
      </p:sp>
    </p:spTree>
    <p:extLst>
      <p:ext uri="{BB962C8B-B14F-4D97-AF65-F5344CB8AC3E}">
        <p14:creationId xmlns:p14="http://schemas.microsoft.com/office/powerpoint/2010/main" val="281098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isnstūris 7">
            <a:extLst>
              <a:ext uri="{FF2B5EF4-FFF2-40B4-BE49-F238E27FC236}">
                <a16:creationId xmlns:a16="http://schemas.microsoft.com/office/drawing/2014/main" xmlns="" id="{9BA94E84-B16E-418C-B8DC-8DA5EF352BDE}"/>
              </a:ext>
            </a:extLst>
          </p:cNvPr>
          <p:cNvSpPr/>
          <p:nvPr/>
        </p:nvSpPr>
        <p:spPr>
          <a:xfrm>
            <a:off x="172178" y="55636"/>
            <a:ext cx="11834292" cy="6247864"/>
          </a:xfrm>
          <a:prstGeom prst="rect">
            <a:avLst/>
          </a:prstGeom>
        </p:spPr>
        <p:txBody>
          <a:bodyPr wrap="square">
            <a:spAutoFit/>
          </a:bodyPr>
          <a:lstStyle/>
          <a:p>
            <a:pPr algn="just"/>
            <a:r>
              <a:rPr lang="en-US" sz="2000">
                <a:solidFill>
                  <a:srgbClr val="002060"/>
                </a:solidFill>
                <a:latin typeface="Arial" panose="020B0604020202020204" pitchFamily="34" charset="0"/>
                <a:cs typeface="Arial" panose="020B0604020202020204" pitchFamily="34" charset="0"/>
              </a:rPr>
              <a:t>When elderly women face violence, most often it’s from their partner or son. </a:t>
            </a:r>
          </a:p>
          <a:p>
            <a:pPr algn="just"/>
            <a:endParaRPr lang="lv-LV" sz="2000" dirty="0">
              <a:solidFill>
                <a:srgbClr val="002060"/>
              </a:solidFill>
              <a:latin typeface="Arial" panose="020B0604020202020204" pitchFamily="34" charset="0"/>
              <a:cs typeface="Arial" panose="020B0604020202020204" pitchFamily="34" charset="0"/>
            </a:endParaRPr>
          </a:p>
          <a:p>
            <a:pPr algn="just"/>
            <a:r>
              <a:rPr lang="en-US" sz="2000">
                <a:solidFill>
                  <a:srgbClr val="002060"/>
                </a:solidFill>
                <a:latin typeface="Arial" panose="020B0604020202020204" pitchFamily="34" charset="0"/>
                <a:cs typeface="Arial" panose="020B0604020202020204" pitchFamily="34" charset="0"/>
              </a:rPr>
              <a:t>Women do not deny the professional help of specialists, but also report that they usually seek help from friends and relatives, because they don't believe social services can help them. </a:t>
            </a:r>
          </a:p>
          <a:p>
            <a:pPr algn="just"/>
            <a:endParaRPr lang="lv-LV" sz="2000" dirty="0">
              <a:solidFill>
                <a:srgbClr val="002060"/>
              </a:solidFill>
              <a:latin typeface="Arial" panose="020B0604020202020204" pitchFamily="34" charset="0"/>
              <a:cs typeface="Arial" panose="020B0604020202020204" pitchFamily="34" charset="0"/>
            </a:endParaRPr>
          </a:p>
          <a:p>
            <a:pPr algn="just"/>
            <a:r>
              <a:rPr lang="en-US" sz="2000">
                <a:solidFill>
                  <a:srgbClr val="002060"/>
                </a:solidFill>
                <a:latin typeface="Arial" panose="020B0604020202020204" pitchFamily="34" charset="0"/>
                <a:cs typeface="Arial" panose="020B0604020202020204" pitchFamily="34" charset="0"/>
              </a:rPr>
              <a:t>Women lack trust in the work done by the police.</a:t>
            </a:r>
          </a:p>
          <a:p>
            <a:pPr algn="just"/>
            <a:endParaRPr lang="lv-LV" sz="2000" dirty="0">
              <a:solidFill>
                <a:srgbClr val="002060"/>
              </a:solidFill>
              <a:latin typeface="Arial" panose="020B0604020202020204" pitchFamily="34" charset="0"/>
              <a:cs typeface="Arial" panose="020B0604020202020204" pitchFamily="34" charset="0"/>
            </a:endParaRPr>
          </a:p>
          <a:p>
            <a:pPr algn="just"/>
            <a:r>
              <a:rPr lang="en-US" sz="2000">
                <a:solidFill>
                  <a:srgbClr val="002060"/>
                </a:solidFill>
                <a:latin typeface="Arial" panose="020B0604020202020204" pitchFamily="34" charset="0"/>
                <a:cs typeface="Arial" panose="020B0604020202020204" pitchFamily="34" charset="0"/>
              </a:rPr>
              <a:t>A significant obstacle in all this is the attitude of those closest to them and the society, which mostly justifies the actions of perpetrators. </a:t>
            </a:r>
          </a:p>
          <a:p>
            <a:pPr algn="just"/>
            <a:r>
              <a:rPr lang="en-US" sz="2000" i="1">
                <a:solidFill>
                  <a:srgbClr val="002060"/>
                </a:solidFill>
                <a:latin typeface="Arial" panose="020B0604020202020204" pitchFamily="34" charset="0"/>
                <a:cs typeface="Arial" panose="020B0604020202020204" pitchFamily="34" charset="0"/>
              </a:rPr>
              <a:t>                     *but he’s such a good person              *but your husband is such a respectable man </a:t>
            </a:r>
          </a:p>
          <a:p>
            <a:pPr algn="just"/>
            <a:endParaRPr lang="lv-LV" sz="2000" dirty="0">
              <a:solidFill>
                <a:srgbClr val="002060"/>
              </a:solidFill>
              <a:latin typeface="Arial" panose="020B0604020202020204" pitchFamily="34" charset="0"/>
              <a:cs typeface="Arial" panose="020B0604020202020204" pitchFamily="34" charset="0"/>
            </a:endParaRPr>
          </a:p>
          <a:p>
            <a:pPr algn="just"/>
            <a:r>
              <a:rPr lang="en-US" sz="2000">
                <a:solidFill>
                  <a:srgbClr val="002060"/>
                </a:solidFill>
                <a:latin typeface="Arial" panose="020B0604020202020204" pitchFamily="34" charset="0"/>
                <a:cs typeface="Arial" panose="020B0604020202020204" pitchFamily="34" charset="0"/>
              </a:rPr>
              <a:t>Women acknowledge that they have been completely alone in their struggle to end an abusive relationship. </a:t>
            </a:r>
          </a:p>
          <a:p>
            <a:pPr algn="just"/>
            <a:endParaRPr lang="lv-LV" sz="2000" dirty="0">
              <a:solidFill>
                <a:srgbClr val="002060"/>
              </a:solidFill>
              <a:latin typeface="Arial" panose="020B0604020202020204" pitchFamily="34" charset="0"/>
              <a:cs typeface="Arial" panose="020B0604020202020204" pitchFamily="34" charset="0"/>
            </a:endParaRPr>
          </a:p>
          <a:p>
            <a:pPr algn="just"/>
            <a:r>
              <a:rPr lang="en-US" sz="2000">
                <a:solidFill>
                  <a:srgbClr val="002060"/>
                </a:solidFill>
                <a:latin typeface="Arial" panose="020B0604020202020204" pitchFamily="34" charset="0"/>
                <a:cs typeface="Arial" panose="020B0604020202020204" pitchFamily="34" charset="0"/>
              </a:rPr>
              <a:t>Participants in the interviews highlight material security and financial independence as crucial</a:t>
            </a:r>
          </a:p>
          <a:p>
            <a:pPr algn="just"/>
            <a:r>
              <a:rPr lang="en-US" sz="2000" i="1">
                <a:solidFill>
                  <a:srgbClr val="002060"/>
                </a:solidFill>
                <a:latin typeface="Arial" panose="020B0604020202020204" pitchFamily="34" charset="0"/>
                <a:cs typeface="Arial" panose="020B0604020202020204" pitchFamily="34" charset="0"/>
              </a:rPr>
              <a:t>                      *tell young girls that they must learn a trade</a:t>
            </a:r>
          </a:p>
          <a:p>
            <a:pPr algn="just"/>
            <a:endParaRPr lang="lv-LV" sz="2000" dirty="0">
              <a:solidFill>
                <a:srgbClr val="002060"/>
              </a:solidFill>
              <a:latin typeface="Arial" panose="020B0604020202020204" pitchFamily="34" charset="0"/>
              <a:cs typeface="Arial" panose="020B0604020202020204" pitchFamily="34" charset="0"/>
            </a:endParaRPr>
          </a:p>
          <a:p>
            <a:pPr algn="just"/>
            <a:r>
              <a:rPr lang="en-US" sz="2000">
                <a:solidFill>
                  <a:srgbClr val="002060"/>
                </a:solidFill>
                <a:latin typeface="Arial" panose="020B0604020202020204" pitchFamily="34" charset="0"/>
                <a:cs typeface="Arial" panose="020B0604020202020204" pitchFamily="34" charset="0"/>
              </a:rPr>
              <a:t>Even minimal income / guaranteed financial resources (pension) creates a sense of safety</a:t>
            </a:r>
          </a:p>
          <a:p>
            <a:pPr algn="just"/>
            <a:r>
              <a:rPr lang="en-US" sz="2000">
                <a:solidFill>
                  <a:srgbClr val="002060"/>
                </a:solidFill>
                <a:latin typeface="Arial" panose="020B0604020202020204" pitchFamily="34" charset="0"/>
                <a:cs typeface="Arial" panose="020B0604020202020204" pitchFamily="34" charset="0"/>
              </a:rPr>
              <a:t>*</a:t>
            </a:r>
            <a:r>
              <a:rPr lang="en-US" sz="2000" i="1">
                <a:solidFill>
                  <a:srgbClr val="002060"/>
                </a:solidFill>
                <a:latin typeface="Arial" panose="020B0604020202020204" pitchFamily="34" charset="0"/>
                <a:cs typeface="Arial" panose="020B0604020202020204" pitchFamily="34" charset="0"/>
              </a:rPr>
              <a:t>We feel safer now We can finally say what we think, in comparison to what works, we can say what we think, no one can take our pension from us.</a:t>
            </a:r>
          </a:p>
          <a:p>
            <a:pPr algn="just"/>
            <a:endParaRPr lang="lv-LV" sz="2000" dirty="0">
              <a:solidFill>
                <a:srgbClr val="002060"/>
              </a:solidFill>
              <a:latin typeface="Arial" panose="020B0604020202020204" pitchFamily="34" charset="0"/>
              <a:cs typeface="Arial" panose="020B0604020202020204" pitchFamily="34" charset="0"/>
            </a:endParaRPr>
          </a:p>
          <a:p>
            <a:pPr algn="just"/>
            <a:r>
              <a:rPr lang="en-US" sz="2000">
                <a:solidFill>
                  <a:srgbClr val="002060"/>
                </a:solidFill>
                <a:latin typeface="Arial" panose="020B0604020202020204" pitchFamily="34" charset="0"/>
                <a:cs typeface="Arial" panose="020B0604020202020204" pitchFamily="34" charset="0"/>
              </a:rPr>
              <a:t>Generally, women don’t see the family doctor to be the person to turn for help in cases of violence.</a:t>
            </a:r>
          </a:p>
        </p:txBody>
      </p:sp>
      <p:pic>
        <p:nvPicPr>
          <p:cNvPr id="9" name="Attēls 8">
            <a:extLst>
              <a:ext uri="{FF2B5EF4-FFF2-40B4-BE49-F238E27FC236}">
                <a16:creationId xmlns:a16="http://schemas.microsoft.com/office/drawing/2014/main" xmlns="" id="{4103EA39-F9AD-42FC-9746-4964AB94A0B7}"/>
              </a:ext>
            </a:extLst>
          </p:cNvPr>
          <p:cNvPicPr>
            <a:picLocks noChangeAspect="1"/>
          </p:cNvPicPr>
          <p:nvPr/>
        </p:nvPicPr>
        <p:blipFill>
          <a:blip r:embed="rId2"/>
          <a:stretch>
            <a:fillRect/>
          </a:stretch>
        </p:blipFill>
        <p:spPr>
          <a:xfrm>
            <a:off x="11330915" y="6143939"/>
            <a:ext cx="688908" cy="658425"/>
          </a:xfrm>
          <a:prstGeom prst="rect">
            <a:avLst/>
          </a:prstGeom>
        </p:spPr>
      </p:pic>
    </p:spTree>
    <p:extLst>
      <p:ext uri="{BB962C8B-B14F-4D97-AF65-F5344CB8AC3E}">
        <p14:creationId xmlns:p14="http://schemas.microsoft.com/office/powerpoint/2010/main" val="2557709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xmlns="" id="{4D623A65-F186-4692-9DFF-E91EBED78C27}"/>
              </a:ext>
            </a:extLst>
          </p:cNvPr>
          <p:cNvSpPr/>
          <p:nvPr/>
        </p:nvSpPr>
        <p:spPr>
          <a:xfrm>
            <a:off x="629478" y="424068"/>
            <a:ext cx="10933043" cy="6001643"/>
          </a:xfrm>
          <a:prstGeom prst="rect">
            <a:avLst/>
          </a:prstGeom>
        </p:spPr>
        <p:txBody>
          <a:bodyPr wrap="square">
            <a:spAutoFit/>
          </a:bodyPr>
          <a:lstStyle/>
          <a:p>
            <a:pPr algn="just"/>
            <a:r>
              <a:rPr lang="en-US" sz="2400">
                <a:solidFill>
                  <a:srgbClr val="002060"/>
                </a:solidFill>
                <a:latin typeface="Arial" panose="020B0604020202020204" pitchFamily="34" charset="0"/>
                <a:cs typeface="Arial" panose="020B0604020202020204" pitchFamily="34" charset="0"/>
              </a:rPr>
              <a:t>When faced with violence, women don’t seek help from the social services or the police, but visit a doctor instead and seek health care.</a:t>
            </a:r>
          </a:p>
          <a:p>
            <a:pPr algn="just"/>
            <a:r>
              <a:rPr lang="en-US" sz="2400">
                <a:solidFill>
                  <a:srgbClr val="002060"/>
                </a:solidFill>
                <a:latin typeface="Arial" panose="020B0604020202020204" pitchFamily="34" charset="0"/>
                <a:cs typeface="Arial" panose="020B0604020202020204" pitchFamily="34" charset="0"/>
              </a:rPr>
              <a:t>The family doctor can recognize signs of violence in the event a person visits them regarding a different issue. </a:t>
            </a:r>
          </a:p>
          <a:p>
            <a:pPr algn="just"/>
            <a:endParaRPr lang="lv-LV" sz="2400" dirty="0">
              <a:solidFill>
                <a:srgbClr val="002060"/>
              </a:solidFill>
              <a:latin typeface="Arial" panose="020B0604020202020204" pitchFamily="34" charset="0"/>
              <a:cs typeface="Arial" panose="020B0604020202020204" pitchFamily="34" charset="0"/>
            </a:endParaRPr>
          </a:p>
          <a:p>
            <a:pPr algn="just"/>
            <a:r>
              <a:rPr lang="en-US" sz="2400" b="1" u="sng">
                <a:solidFill>
                  <a:srgbClr val="002060"/>
                </a:solidFill>
                <a:latin typeface="Arial" panose="020B0604020202020204" pitchFamily="34" charset="0"/>
                <a:cs typeface="Arial" panose="020B0604020202020204" pitchFamily="34" charset="0"/>
              </a:rPr>
              <a:t>Therefore:</a:t>
            </a:r>
          </a:p>
          <a:p>
            <a:pPr algn="just"/>
            <a:r>
              <a:rPr lang="en-US" sz="2400">
                <a:solidFill>
                  <a:srgbClr val="002060"/>
                </a:solidFill>
                <a:latin typeface="Arial" panose="020B0604020202020204" pitchFamily="34" charset="0"/>
                <a:cs typeface="Arial" panose="020B0604020202020204" pitchFamily="34" charset="0"/>
              </a:rPr>
              <a:t>Significant involvement of health care providers in the prevention of violence is necessary in the recognition and appropriate redirection of social assistance.</a:t>
            </a:r>
          </a:p>
          <a:p>
            <a:pPr algn="just"/>
            <a:r>
              <a:rPr lang="en-US" sz="2400" b="1" u="sng">
                <a:solidFill>
                  <a:srgbClr val="002060"/>
                </a:solidFill>
                <a:latin typeface="Arial" panose="020B0604020202020204" pitchFamily="34" charset="0"/>
                <a:cs typeface="Arial" panose="020B0604020202020204" pitchFamily="34" charset="0"/>
              </a:rPr>
              <a:t>Because:</a:t>
            </a:r>
          </a:p>
          <a:p>
            <a:pPr algn="just"/>
            <a:r>
              <a:rPr lang="en-US" sz="2400">
                <a:solidFill>
                  <a:srgbClr val="002060"/>
                </a:solidFill>
                <a:latin typeface="Arial" panose="020B0604020202020204" pitchFamily="34" charset="0"/>
                <a:cs typeface="Arial" panose="020B0604020202020204" pitchFamily="34" charset="0"/>
              </a:rPr>
              <a:t>A clinician recognizes violence, but there is no system in place that allows immediate redirection of the victim to social assistance and crisis intervention services.</a:t>
            </a:r>
          </a:p>
          <a:p>
            <a:pPr algn="just"/>
            <a:r>
              <a:rPr lang="en-US" sz="2400" b="1" u="sng">
                <a:solidFill>
                  <a:srgbClr val="002060"/>
                </a:solidFill>
                <a:latin typeface="Arial" panose="020B0604020202020204" pitchFamily="34" charset="0"/>
                <a:cs typeface="Arial" panose="020B0604020202020204" pitchFamily="34" charset="0"/>
              </a:rPr>
              <a:t>Suggestions:</a:t>
            </a:r>
          </a:p>
          <a:p>
            <a:pPr marL="342900" indent="-342900" algn="just">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A 24/7 on-duty social worker;</a:t>
            </a:r>
          </a:p>
          <a:p>
            <a:pPr marL="342900" indent="-342900" algn="just">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Access to shelters;</a:t>
            </a:r>
          </a:p>
          <a:p>
            <a:pPr marL="342900" indent="-342900" algn="just">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Immediate help and crisis intervention.</a:t>
            </a:r>
          </a:p>
        </p:txBody>
      </p:sp>
      <p:pic>
        <p:nvPicPr>
          <p:cNvPr id="14" name="Attēls 13">
            <a:extLst>
              <a:ext uri="{FF2B5EF4-FFF2-40B4-BE49-F238E27FC236}">
                <a16:creationId xmlns:a16="http://schemas.microsoft.com/office/drawing/2014/main" xmlns="" id="{3F6F291F-E6F8-4179-A81D-D4EF213A78D8}"/>
              </a:ext>
            </a:extLst>
          </p:cNvPr>
          <p:cNvPicPr>
            <a:picLocks noChangeAspect="1"/>
          </p:cNvPicPr>
          <p:nvPr/>
        </p:nvPicPr>
        <p:blipFill>
          <a:blip r:embed="rId2"/>
          <a:stretch>
            <a:fillRect/>
          </a:stretch>
        </p:blipFill>
        <p:spPr>
          <a:xfrm>
            <a:off x="10734363" y="5909248"/>
            <a:ext cx="688908" cy="658425"/>
          </a:xfrm>
          <a:prstGeom prst="rect">
            <a:avLst/>
          </a:prstGeom>
        </p:spPr>
      </p:pic>
    </p:spTree>
    <p:extLst>
      <p:ext uri="{BB962C8B-B14F-4D97-AF65-F5344CB8AC3E}">
        <p14:creationId xmlns:p14="http://schemas.microsoft.com/office/powerpoint/2010/main" val="212509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xmlns="" id="{F22205BA-C06B-4514-8458-BDC30C520A9A}"/>
              </a:ext>
            </a:extLst>
          </p:cNvPr>
          <p:cNvSpPr/>
          <p:nvPr/>
        </p:nvSpPr>
        <p:spPr>
          <a:xfrm>
            <a:off x="834887" y="543339"/>
            <a:ext cx="9899374" cy="4154984"/>
          </a:xfrm>
          <a:prstGeom prst="rect">
            <a:avLst/>
          </a:prstGeom>
        </p:spPr>
        <p:txBody>
          <a:bodyPr wrap="square">
            <a:spAutoFit/>
          </a:bodyPr>
          <a:lstStyle/>
          <a:p>
            <a:pPr algn="just"/>
            <a:r>
              <a:rPr lang="en-US" sz="2400" b="1" u="sng">
                <a:solidFill>
                  <a:srgbClr val="002060"/>
                </a:solidFill>
                <a:latin typeface="Arial" panose="020B0604020202020204" pitchFamily="34" charset="0"/>
                <a:cs typeface="Arial" panose="020B0604020202020204" pitchFamily="34" charset="0"/>
              </a:rPr>
              <a:t>Recommendations</a:t>
            </a:r>
          </a:p>
          <a:p>
            <a:pPr algn="just"/>
            <a:endParaRPr lang="en-US" sz="2400" b="1" u="sng"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Ratification of the Istanbul convention;</a:t>
            </a:r>
          </a:p>
          <a:p>
            <a:pPr marL="342900" indent="-342900">
              <a:buFont typeface="Arial" panose="020B0604020202020204" pitchFamily="34" charset="0"/>
              <a:buChar char="•"/>
            </a:pPr>
            <a:endParaRPr lang="lv-LV"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Functional funding towards a crisis intervention service;</a:t>
            </a:r>
          </a:p>
          <a:p>
            <a:pPr marL="342900" indent="-342900">
              <a:buFont typeface="Arial" panose="020B0604020202020204" pitchFamily="34" charset="0"/>
              <a:buChar char="•"/>
            </a:pPr>
            <a:endParaRPr lang="lv-LV"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The provision of a safe asylum:</a:t>
            </a:r>
          </a:p>
          <a:p>
            <a:pPr marL="342900" indent="-342900">
              <a:buFont typeface="Arial" panose="020B0604020202020204" pitchFamily="34" charset="0"/>
              <a:buChar char="•"/>
            </a:pPr>
            <a:endParaRPr lang="lv-LV"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The protection of data:</a:t>
            </a:r>
          </a:p>
          <a:p>
            <a:pPr marL="342900" indent="-342900">
              <a:buFont typeface="Arial" panose="020B0604020202020204" pitchFamily="34" charset="0"/>
              <a:buChar char="•"/>
            </a:pPr>
            <a:endParaRPr lang="lv-LV"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a:solidFill>
                  <a:srgbClr val="002060"/>
                </a:solidFill>
                <a:latin typeface="Arial" panose="020B0604020202020204" pitchFamily="34" charset="0"/>
                <a:cs typeface="Arial" panose="020B0604020202020204" pitchFamily="34" charset="0"/>
              </a:rPr>
              <a:t>A community coordinated response to domestic violence.</a:t>
            </a:r>
          </a:p>
        </p:txBody>
      </p:sp>
      <p:pic>
        <p:nvPicPr>
          <p:cNvPr id="4" name="Attēls 3">
            <a:extLst>
              <a:ext uri="{FF2B5EF4-FFF2-40B4-BE49-F238E27FC236}">
                <a16:creationId xmlns:a16="http://schemas.microsoft.com/office/drawing/2014/main" xmlns="" id="{B276165A-40CC-4EB7-A621-2E231775FEFF}"/>
              </a:ext>
            </a:extLst>
          </p:cNvPr>
          <p:cNvPicPr>
            <a:picLocks noChangeAspect="1"/>
          </p:cNvPicPr>
          <p:nvPr/>
        </p:nvPicPr>
        <p:blipFill>
          <a:blip r:embed="rId2"/>
          <a:stretch>
            <a:fillRect/>
          </a:stretch>
        </p:blipFill>
        <p:spPr>
          <a:xfrm>
            <a:off x="11211441" y="5975509"/>
            <a:ext cx="688908" cy="658425"/>
          </a:xfrm>
          <a:prstGeom prst="rect">
            <a:avLst/>
          </a:prstGeom>
        </p:spPr>
      </p:pic>
    </p:spTree>
    <p:extLst>
      <p:ext uri="{BB962C8B-B14F-4D97-AF65-F5344CB8AC3E}">
        <p14:creationId xmlns:p14="http://schemas.microsoft.com/office/powerpoint/2010/main" val="224581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4173" y="5044099"/>
            <a:ext cx="3560762" cy="1013592"/>
          </a:xfrm>
          <a:prstGeom prst="rect">
            <a:avLst/>
          </a:prstGeom>
        </p:spPr>
      </p:pic>
      <p:pic>
        <p:nvPicPr>
          <p:cNvPr id="6" name="Attēls 5">
            <a:extLst>
              <a:ext uri="{FF2B5EF4-FFF2-40B4-BE49-F238E27FC236}">
                <a16:creationId xmlns:a16="http://schemas.microsoft.com/office/drawing/2014/main" xmlns="" id="{7E83DC8F-E95B-458B-89E6-5B1F3702BB07}"/>
              </a:ext>
            </a:extLst>
          </p:cNvPr>
          <p:cNvPicPr>
            <a:picLocks noChangeAspect="1"/>
          </p:cNvPicPr>
          <p:nvPr/>
        </p:nvPicPr>
        <p:blipFill>
          <a:blip r:embed="rId3"/>
          <a:stretch>
            <a:fillRect/>
          </a:stretch>
        </p:blipFill>
        <p:spPr>
          <a:xfrm>
            <a:off x="1315462" y="5908573"/>
            <a:ext cx="908383" cy="548688"/>
          </a:xfrm>
          <a:prstGeom prst="rect">
            <a:avLst/>
          </a:prstGeom>
        </p:spPr>
      </p:pic>
      <p:sp>
        <p:nvSpPr>
          <p:cNvPr id="7" name="Taisnstūris 6">
            <a:extLst>
              <a:ext uri="{FF2B5EF4-FFF2-40B4-BE49-F238E27FC236}">
                <a16:creationId xmlns:a16="http://schemas.microsoft.com/office/drawing/2014/main" xmlns="" id="{ED897017-4A04-45D7-96C3-AB0D1B39962B}"/>
              </a:ext>
            </a:extLst>
          </p:cNvPr>
          <p:cNvSpPr/>
          <p:nvPr/>
        </p:nvSpPr>
        <p:spPr>
          <a:xfrm>
            <a:off x="2223845" y="6057691"/>
            <a:ext cx="8777089" cy="523220"/>
          </a:xfrm>
          <a:prstGeom prst="rect">
            <a:avLst/>
          </a:prstGeom>
        </p:spPr>
        <p:txBody>
          <a:bodyPr wrap="square">
            <a:spAutoFit/>
          </a:bodyPr>
          <a:lstStyle/>
          <a:p>
            <a:pPr lvl="0" algn="just"/>
            <a:r>
              <a:rPr lang="en-US" sz="1400">
                <a:solidFill>
                  <a:prstClr val="black">
                    <a:tint val="75000"/>
                  </a:prstClr>
                </a:solidFill>
              </a:rPr>
              <a:t> Co financed by the EU Programme "Rights, equality and citizenship”, Agreement No. JUST/2015/RDAP/AG/VICT/9320</a:t>
            </a:r>
          </a:p>
        </p:txBody>
      </p:sp>
      <p:pic>
        <p:nvPicPr>
          <p:cNvPr id="8" name="Attēls 7">
            <a:extLst>
              <a:ext uri="{FF2B5EF4-FFF2-40B4-BE49-F238E27FC236}">
                <a16:creationId xmlns:a16="http://schemas.microsoft.com/office/drawing/2014/main" xmlns="" id="{4417BCC1-F7C4-48B9-9242-47FDA6BC5E9F}"/>
              </a:ext>
            </a:extLst>
          </p:cNvPr>
          <p:cNvPicPr>
            <a:picLocks noChangeAspect="1"/>
          </p:cNvPicPr>
          <p:nvPr/>
        </p:nvPicPr>
        <p:blipFill>
          <a:blip r:embed="rId4"/>
          <a:stretch>
            <a:fillRect/>
          </a:stretch>
        </p:blipFill>
        <p:spPr>
          <a:xfrm>
            <a:off x="4422615" y="1857767"/>
            <a:ext cx="3023878" cy="1109568"/>
          </a:xfrm>
          <a:prstGeom prst="rect">
            <a:avLst/>
          </a:prstGeom>
        </p:spPr>
      </p:pic>
      <p:sp>
        <p:nvSpPr>
          <p:cNvPr id="10" name="Taisnstūris 9">
            <a:extLst>
              <a:ext uri="{FF2B5EF4-FFF2-40B4-BE49-F238E27FC236}">
                <a16:creationId xmlns:a16="http://schemas.microsoft.com/office/drawing/2014/main" xmlns="" id="{48EA4B49-6ECA-4B4D-9510-10F04F3F87AD}"/>
              </a:ext>
            </a:extLst>
          </p:cNvPr>
          <p:cNvSpPr/>
          <p:nvPr/>
        </p:nvSpPr>
        <p:spPr>
          <a:xfrm>
            <a:off x="3048000" y="3082387"/>
            <a:ext cx="6096000" cy="1292662"/>
          </a:xfrm>
          <a:prstGeom prst="rect">
            <a:avLst/>
          </a:prstGeom>
        </p:spPr>
        <p:txBody>
          <a:bodyPr>
            <a:spAutoFit/>
          </a:bodyPr>
          <a:lstStyle/>
          <a:p>
            <a:pPr algn="ctr"/>
            <a:r>
              <a:rPr lang="en-US" sz="2000">
                <a:solidFill>
                  <a:srgbClr val="002060"/>
                </a:solidFill>
                <a:latin typeface="Arial" panose="020B0604020202020204" pitchFamily="34" charset="0"/>
                <a:cs typeface="Arial" panose="020B0604020202020204" pitchFamily="34" charset="0"/>
              </a:rPr>
              <a:t>Matīsa iela 49-3, Rīga</a:t>
            </a:r>
          </a:p>
          <a:p>
            <a:pPr algn="ctr"/>
            <a:r>
              <a:rPr lang="en-US">
                <a:hlinkClick r:id="rId5"/>
              </a:rPr>
              <a:t>www.marta.lv</a:t>
            </a:r>
          </a:p>
          <a:p>
            <a:pPr algn="ctr"/>
            <a:r>
              <a:rPr lang="en-US" sz="2000">
                <a:solidFill>
                  <a:srgbClr val="002060"/>
                </a:solidFill>
                <a:latin typeface="Arial" panose="020B0604020202020204" pitchFamily="34" charset="0"/>
                <a:cs typeface="Arial" panose="020B0604020202020204" pitchFamily="34" charset="0"/>
              </a:rPr>
              <a:t>67378539 </a:t>
            </a:r>
          </a:p>
          <a:p>
            <a:pPr algn="ctr"/>
            <a:r>
              <a:rPr lang="en-US" sz="2000">
                <a:solidFill>
                  <a:srgbClr val="002060"/>
                </a:solidFill>
                <a:latin typeface="Arial" panose="020B0604020202020204" pitchFamily="34" charset="0"/>
                <a:cs typeface="Arial" panose="020B0604020202020204" pitchFamily="34" charset="0"/>
              </a:rPr>
              <a:t>@CentrsMARTA</a:t>
            </a:r>
          </a:p>
        </p:txBody>
      </p:sp>
    </p:spTree>
    <p:extLst>
      <p:ext uri="{BB962C8B-B14F-4D97-AF65-F5344CB8AC3E}">
        <p14:creationId xmlns:p14="http://schemas.microsoft.com/office/powerpoint/2010/main" val="1617566279"/>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TotalTime>
  <Words>583</Words>
  <Application>Microsoft Office PowerPoint</Application>
  <PresentationFormat>Laiekraan</PresentationFormat>
  <Paragraphs>64</Paragraphs>
  <Slides>9</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9</vt:i4>
      </vt:variant>
    </vt:vector>
  </HeadingPairs>
  <TitlesOfParts>
    <vt:vector size="13" baseType="lpstr">
      <vt:lpstr>Arial</vt:lpstr>
      <vt:lpstr>Calibri</vt:lpstr>
      <vt:lpstr>Calibri Light</vt:lpstr>
      <vt:lpstr>Office dizains</vt:lpstr>
      <vt:lpstr> </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WHOSEFVA Working with Healtcare Organizations to Support Elderly Female Victims of Abuse (01.12.2016 – 30.11.2018)</dc:title>
  <dc:creator>Giorgi Davidovi</dc:creator>
  <cp:lastModifiedBy>Mari Puniste</cp:lastModifiedBy>
  <cp:revision>21</cp:revision>
  <dcterms:created xsi:type="dcterms:W3CDTF">2018-08-29T06:09:34Z</dcterms:created>
  <dcterms:modified xsi:type="dcterms:W3CDTF">2019-05-20T12:56:14Z</dcterms:modified>
</cp:coreProperties>
</file>